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 id="2147483721" r:id="rId2"/>
  </p:sldMasterIdLst>
  <p:notesMasterIdLst>
    <p:notesMasterId r:id="rId64"/>
  </p:notesMasterIdLst>
  <p:handoutMasterIdLst>
    <p:handoutMasterId r:id="rId65"/>
  </p:handoutMasterIdLst>
  <p:sldIdLst>
    <p:sldId id="341" r:id="rId3"/>
    <p:sldId id="376" r:id="rId4"/>
    <p:sldId id="342" r:id="rId5"/>
    <p:sldId id="407" r:id="rId6"/>
    <p:sldId id="362" r:id="rId7"/>
    <p:sldId id="368" r:id="rId8"/>
    <p:sldId id="414" r:id="rId9"/>
    <p:sldId id="413" r:id="rId10"/>
    <p:sldId id="412" r:id="rId11"/>
    <p:sldId id="408" r:id="rId12"/>
    <p:sldId id="374" r:id="rId13"/>
    <p:sldId id="409" r:id="rId14"/>
    <p:sldId id="375" r:id="rId15"/>
    <p:sldId id="369" r:id="rId16"/>
    <p:sldId id="370" r:id="rId17"/>
    <p:sldId id="371" r:id="rId18"/>
    <p:sldId id="372" r:id="rId19"/>
    <p:sldId id="403" r:id="rId20"/>
    <p:sldId id="404" r:id="rId21"/>
    <p:sldId id="373" r:id="rId22"/>
    <p:sldId id="405" r:id="rId23"/>
    <p:sldId id="406" r:id="rId24"/>
    <p:sldId id="384" r:id="rId25"/>
    <p:sldId id="385" r:id="rId26"/>
    <p:sldId id="351" r:id="rId27"/>
    <p:sldId id="386" r:id="rId28"/>
    <p:sldId id="388" r:id="rId29"/>
    <p:sldId id="387" r:id="rId30"/>
    <p:sldId id="379" r:id="rId31"/>
    <p:sldId id="390" r:id="rId32"/>
    <p:sldId id="392" r:id="rId33"/>
    <p:sldId id="416" r:id="rId34"/>
    <p:sldId id="391" r:id="rId35"/>
    <p:sldId id="389" r:id="rId36"/>
    <p:sldId id="393" r:id="rId37"/>
    <p:sldId id="415" r:id="rId38"/>
    <p:sldId id="395" r:id="rId39"/>
    <p:sldId id="396" r:id="rId40"/>
    <p:sldId id="397" r:id="rId41"/>
    <p:sldId id="394" r:id="rId42"/>
    <p:sldId id="402" r:id="rId43"/>
    <p:sldId id="417" r:id="rId44"/>
    <p:sldId id="418" r:id="rId45"/>
    <p:sldId id="398" r:id="rId46"/>
    <p:sldId id="419" r:id="rId47"/>
    <p:sldId id="421" r:id="rId48"/>
    <p:sldId id="364" r:id="rId49"/>
    <p:sldId id="410" r:id="rId50"/>
    <p:sldId id="411" r:id="rId51"/>
    <p:sldId id="422" r:id="rId52"/>
    <p:sldId id="423" r:id="rId53"/>
    <p:sldId id="380" r:id="rId54"/>
    <p:sldId id="381" r:id="rId55"/>
    <p:sldId id="274" r:id="rId56"/>
    <p:sldId id="285" r:id="rId57"/>
    <p:sldId id="316" r:id="rId58"/>
    <p:sldId id="272" r:id="rId59"/>
    <p:sldId id="302" r:id="rId60"/>
    <p:sldId id="286" r:id="rId61"/>
    <p:sldId id="304" r:id="rId62"/>
    <p:sldId id="305" r:id="rId6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5" autoAdjust="0"/>
    <p:restoredTop sz="88814" autoAdjust="0"/>
  </p:normalViewPr>
  <p:slideViewPr>
    <p:cSldViewPr>
      <p:cViewPr>
        <p:scale>
          <a:sx n="125" d="100"/>
          <a:sy n="125" d="100"/>
        </p:scale>
        <p:origin x="-438" y="10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AE080950-14B8-46B6-B42C-2C66E0EA7145}" type="datetimeFigureOut">
              <a:rPr lang="en-US"/>
              <a:pPr>
                <a:defRPr/>
              </a:pPr>
              <a:t>11/9/2013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EAAAA00-157E-4D0D-A13C-B278C235D399}" type="slidenum">
              <a:rPr lang="en-US"/>
              <a:pPr>
                <a:defRPr/>
              </a:pPr>
              <a:t>‹#›</a:t>
            </a:fld>
            <a:endParaRPr lang="en-US"/>
          </a:p>
        </p:txBody>
      </p:sp>
    </p:spTree>
    <p:extLst>
      <p:ext uri="{BB962C8B-B14F-4D97-AF65-F5344CB8AC3E}">
        <p14:creationId xmlns:p14="http://schemas.microsoft.com/office/powerpoint/2010/main" val="17476566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E9C0071A-0C60-4F64-AB00-0B1EE42CDC7B}" type="datetimeFigureOut">
              <a:rPr lang="en-US"/>
              <a:pPr>
                <a:defRPr/>
              </a:pPr>
              <a:t>11/9/2013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42E73AD8-66BE-4A6C-AE5C-A02AD739C3D8}" type="slidenum">
              <a:rPr lang="en-US"/>
              <a:pPr>
                <a:defRPr/>
              </a:pPr>
              <a:t>‹#›</a:t>
            </a:fld>
            <a:endParaRPr lang="en-US"/>
          </a:p>
        </p:txBody>
      </p:sp>
    </p:spTree>
    <p:extLst>
      <p:ext uri="{BB962C8B-B14F-4D97-AF65-F5344CB8AC3E}">
        <p14:creationId xmlns:p14="http://schemas.microsoft.com/office/powerpoint/2010/main" val="1381684493"/>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first introduce the Speeding Game as a motivation for our work. I will introduce the standard notion of regret minimization using this example, and then we will compare the performance of regret minimization algorithm with the performance a </a:t>
            </a:r>
            <a:r>
              <a:rPr lang="en-US" baseline="0" dirty="0" err="1" smtClean="0"/>
              <a:t>stackelberg</a:t>
            </a:r>
            <a:r>
              <a:rPr lang="en-US" baseline="0" dirty="0" smtClean="0"/>
              <a:t> strategy. We will see that the speeding game motivates the need for a new approach: Adaptive Regret Minimization in Bounded Memory Games. During the rest of the talk I will introduce our new game notions: bounded memory games and adaptive regret. Finally, I will briefly discuss our main technical results.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a:t>
            </a:fld>
            <a:endParaRPr lang="en-US"/>
          </a:p>
        </p:txBody>
      </p:sp>
    </p:spTree>
    <p:extLst>
      <p:ext uri="{BB962C8B-B14F-4D97-AF65-F5344CB8AC3E}">
        <p14:creationId xmlns:p14="http://schemas.microsoft.com/office/powerpoint/2010/main" val="2820522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suppose that on day 1 the defender decides to follow Plato’s advice</a:t>
            </a:r>
            <a:r>
              <a:rPr lang="en-US" baseline="0" dirty="0" smtClean="0"/>
              <a:t> and the adversary decides to speed. Then the defender’s utility is 0.19. Maybe on Day 2 the defender follows Aristotle and the adversary Behaves (reward 1) and on day 3 the defender follows </a:t>
            </a:r>
            <a:r>
              <a:rPr lang="en-US" baseline="0" dirty="0" err="1" smtClean="0"/>
              <a:t>plato</a:t>
            </a:r>
            <a:r>
              <a:rPr lang="en-US" baseline="0" dirty="0" smtClean="0"/>
              <a:t> again an the adversary behaves (reward 0.7). </a:t>
            </a:r>
          </a:p>
          <a:p>
            <a:endParaRPr lang="en-US" baseline="0" dirty="0" smtClean="0"/>
          </a:p>
          <a:p>
            <a:r>
              <a:rPr lang="en-US" baseline="0" dirty="0" smtClean="0"/>
              <a:t>To define standard notion of regret we ask the following question: what would have happened if we had followed Aristotle’s advice in every round and the adversary played the same actions. In this case Aristotle would receive reward 0.2 on day 1 and reward 1 on days 2 and 3.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14</a:t>
            </a:fld>
            <a:endParaRPr lang="en-US"/>
          </a:p>
        </p:txBody>
      </p:sp>
    </p:spTree>
    <p:extLst>
      <p:ext uri="{BB962C8B-B14F-4D97-AF65-F5344CB8AC3E}">
        <p14:creationId xmlns:p14="http://schemas.microsoft.com/office/powerpoint/2010/main" val="35435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the regret of the defender with respect to Aristotle after 3 rounds of play is just 2.2 – 1.89 (the reward Aristotle received in our hypothetical scenario minus the reward that the defender actually got).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15</a:t>
            </a:fld>
            <a:endParaRPr lang="en-US"/>
          </a:p>
        </p:txBody>
      </p:sp>
    </p:spTree>
    <p:extLst>
      <p:ext uri="{BB962C8B-B14F-4D97-AF65-F5344CB8AC3E}">
        <p14:creationId xmlns:p14="http://schemas.microsoft.com/office/powerpoint/2010/main" val="2577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general, the defenders regret with respect to a set of experts after</a:t>
            </a:r>
            <a:r>
              <a:rPr lang="en-US" baseline="0" dirty="0" smtClean="0"/>
              <a:t> T rounds of play</a:t>
            </a:r>
            <a:r>
              <a:rPr lang="en-US" dirty="0" smtClean="0"/>
              <a:t> is the maximum regret over each expert.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16</a:t>
            </a:fld>
            <a:endParaRPr lang="en-US"/>
          </a:p>
        </p:txBody>
      </p:sp>
    </p:spTree>
    <p:extLst>
      <p:ext uri="{BB962C8B-B14F-4D97-AF65-F5344CB8AC3E}">
        <p14:creationId xmlns:p14="http://schemas.microsoft.com/office/powerpoint/2010/main" val="215385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regret minimization algorithm</a:t>
            </a:r>
            <a:r>
              <a:rPr lang="en-US" baseline="0" dirty="0" smtClean="0"/>
              <a:t> provides the nice guarantee that the average (per round) regret tends to 0 as T grows large. Now that I have defined a regret minimization algorithm (under the standard notion of regret) it is natural to ask what would a regret minimization algorithm do in our speeding game?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17</a:t>
            </a:fld>
            <a:endParaRPr lang="en-US"/>
          </a:p>
        </p:txBody>
      </p:sp>
    </p:spTree>
    <p:extLst>
      <p:ext uri="{BB962C8B-B14F-4D97-AF65-F5344CB8AC3E}">
        <p14:creationId xmlns:p14="http://schemas.microsoft.com/office/powerpoint/2010/main" val="360092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20</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21</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case notice that the defender action: Low Inspection is a dominant strategy. It doesn’t matter what action</a:t>
            </a:r>
            <a:r>
              <a:rPr lang="en-US" baseline="0" dirty="0" smtClean="0"/>
              <a:t> the adversary takes. The defender will always get better expected utility by playing low inspection. This means that our regret minimization algorithm will converge to following Aristotle’s advice all of the time. Similarly, in any Nash Equilibrium the Defender will always play Low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22</a:t>
            </a:fld>
            <a:endParaRPr lang="en-US"/>
          </a:p>
        </p:txBody>
      </p:sp>
    </p:spTree>
    <p:extLst>
      <p:ext uri="{BB962C8B-B14F-4D97-AF65-F5344CB8AC3E}">
        <p14:creationId xmlns:p14="http://schemas.microsoft.com/office/powerpoint/2010/main" val="237188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get into a philosophical argument. Aristotle taunts Plato, and Plato</a:t>
            </a:r>
            <a:r>
              <a:rPr lang="en-US" baseline="0" dirty="0" smtClean="0"/>
              <a:t> responds by telling Aristotle that the game model is flawed. He still thinks his advice would be better in a realistic game model. Let’s allow Plato to make his case.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24</a:t>
            </a:fld>
            <a:endParaRPr lang="en-US"/>
          </a:p>
        </p:txBody>
      </p:sp>
    </p:spTree>
    <p:extLst>
      <p:ext uri="{BB962C8B-B14F-4D97-AF65-F5344CB8AC3E}">
        <p14:creationId xmlns:p14="http://schemas.microsoft.com/office/powerpoint/2010/main" val="2981132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 starts out by introducing</a:t>
            </a:r>
            <a:r>
              <a:rPr lang="en-US" baseline="0" dirty="0" smtClean="0"/>
              <a:t> the following utility function for the adversary. Plato points out that if the defender follows Aristotle’s advice then the adversaries best response is to speed. The resulting defender utility is just 0.2.</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25</a:t>
            </a:fld>
            <a:endParaRPr lang="en-US"/>
          </a:p>
        </p:txBody>
      </p:sp>
    </p:spTree>
    <p:extLst>
      <p:ext uri="{BB962C8B-B14F-4D97-AF65-F5344CB8AC3E}">
        <p14:creationId xmlns:p14="http://schemas.microsoft.com/office/powerpoint/2010/main" val="403642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a:t>
            </a:r>
            <a:r>
              <a:rPr lang="en-US" baseline="0" dirty="0" smtClean="0"/>
              <a:t> now argues that his advice is better in a </a:t>
            </a:r>
            <a:r>
              <a:rPr lang="en-US" baseline="0" dirty="0" err="1" smtClean="0"/>
              <a:t>stackelberg</a:t>
            </a:r>
            <a:r>
              <a:rPr lang="en-US" baseline="0" dirty="0" smtClean="0"/>
              <a:t> game model where the defender (leader) can commit to following his advice (high inspection). In this case a rational adversary (follower) will play his best response: behave. The resulting defender utility is now 0.7 instead of 0.2.</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26</a:t>
            </a:fld>
            <a:endParaRPr lang="en-US"/>
          </a:p>
        </p:txBody>
      </p:sp>
    </p:spTree>
    <p:extLst>
      <p:ext uri="{BB962C8B-B14F-4D97-AF65-F5344CB8AC3E}">
        <p14:creationId xmlns:p14="http://schemas.microsoft.com/office/powerpoint/2010/main" val="83908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speeding game a defender</a:t>
            </a:r>
            <a:r>
              <a:rPr lang="en-US" baseline="0" dirty="0" smtClean="0"/>
              <a:t> allocates resources (policemen) to enforce the speed limit. </a:t>
            </a:r>
            <a:r>
              <a:rPr lang="en-US" dirty="0" smtClean="0"/>
              <a:t>We</a:t>
            </a:r>
            <a:r>
              <a:rPr lang="en-US" baseline="0" dirty="0" smtClean="0"/>
              <a:t> consider a subtle, but important twist. What if the defender is enforcing the speed limit at popular tourist destination, where new tourists (drivers) arrive every week. </a:t>
            </a:r>
          </a:p>
          <a:p>
            <a:endParaRPr lang="en-US" baseline="0" dirty="0" smtClean="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a:t>
            </a:fld>
            <a:endParaRPr lang="en-US"/>
          </a:p>
        </p:txBody>
      </p:sp>
    </p:spTree>
    <p:extLst>
      <p:ext uri="{BB962C8B-B14F-4D97-AF65-F5344CB8AC3E}">
        <p14:creationId xmlns:p14="http://schemas.microsoft.com/office/powerpoint/2010/main" val="977790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Plato now tells Aristotle</a:t>
            </a:r>
            <a:r>
              <a:rPr lang="en-US" baseline="0" dirty="0" smtClean="0"/>
              <a:t> that his advice was actually better if we consider an adversary who adapts. Aristotle responds by criticizing Plato’s </a:t>
            </a:r>
            <a:r>
              <a:rPr lang="en-US" baseline="0" dirty="0" err="1" smtClean="0"/>
              <a:t>Stackelberg</a:t>
            </a:r>
            <a:r>
              <a:rPr lang="en-US" baseline="0" dirty="0" smtClean="0"/>
              <a:t> game model. Let’s allow Aristotle to make his complaint.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28</a:t>
            </a:fld>
            <a:endParaRPr lang="en-US"/>
          </a:p>
        </p:txBody>
      </p:sp>
    </p:spTree>
    <p:extLst>
      <p:ext uri="{BB962C8B-B14F-4D97-AF65-F5344CB8AC3E}">
        <p14:creationId xmlns:p14="http://schemas.microsoft.com/office/powerpoint/2010/main" val="108148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29</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address these issues we introduce a new game model</a:t>
            </a:r>
            <a:r>
              <a:rPr lang="en-US" baseline="0" dirty="0" smtClean="0"/>
              <a:t> --- bounded memory games --- and a novel notion of regret called adaptive regret.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30</a:t>
            </a:fld>
            <a:endParaRPr lang="en-US"/>
          </a:p>
        </p:txBody>
      </p:sp>
    </p:spTree>
    <p:extLst>
      <p:ext uri="{BB962C8B-B14F-4D97-AF65-F5344CB8AC3E}">
        <p14:creationId xmlns:p14="http://schemas.microsoft.com/office/powerpoint/2010/main" val="1239710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introduce Bounded Memory Games let me</a:t>
            </a:r>
            <a:r>
              <a:rPr lang="en-US" baseline="0" dirty="0" smtClean="0"/>
              <a:t> briefly talk about stochastic games. In each round of a stochastic game the defender and the adversary play an action, receive a reward and transition to a new state. Because the reward function depends on the actions of the adversary and the defender as well as the state of the game, we can use states to capture history dependent rewards.  In the example, the game transitions from initial state 0 to state 2 if and only if the adversaries action a, matches the defenders action d. Otherwise the game transitions to state 1. Our simple example proves that it is impossible to build a regret minimization algorithm for stochastic games. One expert will take use to the happy state and one expert will take us to the sad state, but it is impossible to know which one to follow ahead of time!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31</a:t>
            </a:fld>
            <a:endParaRPr lang="en-US"/>
          </a:p>
        </p:txBody>
      </p:sp>
    </p:spTree>
    <p:extLst>
      <p:ext uri="{BB962C8B-B14F-4D97-AF65-F5344CB8AC3E}">
        <p14:creationId xmlns:p14="http://schemas.microsoft.com/office/powerpoint/2010/main" val="353686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Bounded</a:t>
            </a:r>
            <a:r>
              <a:rPr lang="en-US" baseline="0" dirty="0" smtClean="0"/>
              <a:t> memory games are a subclass of stochastic games. In a bounded memory game the states encode the last m outcomes. Recall that the outcome in a particular round is only dependent on the actions in that round. Thus our current state only depends on the action profiles from the last m rounds. If we observe an outcome </a:t>
            </a:r>
            <a:r>
              <a:rPr lang="en-US" baseline="0" dirty="0" err="1" smtClean="0"/>
              <a:t>Oi</a:t>
            </a:r>
            <a:r>
              <a:rPr lang="en-US" baseline="0" dirty="0" smtClean="0"/>
              <a:t> then we transition to the state on the right.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32</a:t>
            </a:fld>
            <a:endParaRPr lang="en-US"/>
          </a:p>
        </p:txBody>
      </p:sp>
    </p:spTree>
    <p:extLst>
      <p:ext uri="{BB962C8B-B14F-4D97-AF65-F5344CB8AC3E}">
        <p14:creationId xmlns:p14="http://schemas.microsoft.com/office/powerpoint/2010/main" val="3056549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Bounded</a:t>
            </a:r>
            <a:r>
              <a:rPr lang="en-US" baseline="0" dirty="0" smtClean="0"/>
              <a:t> memory games are a subclass of stochastic games. In a bounded memory game the states encode the last m outcomes. Recall that the outcome in a particular round is only dependent on the actions in that round. Thus our current state only depends on the action profiles from the last m rounds. If we observe an outcome </a:t>
            </a:r>
            <a:r>
              <a:rPr lang="en-US" baseline="0" dirty="0" err="1" smtClean="0"/>
              <a:t>Oi</a:t>
            </a:r>
            <a:r>
              <a:rPr lang="en-US" baseline="0" dirty="0" smtClean="0"/>
              <a:t> then we transition to the state on the right.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33</a:t>
            </a:fld>
            <a:endParaRPr lang="en-US"/>
          </a:p>
        </p:txBody>
      </p:sp>
    </p:spTree>
    <p:extLst>
      <p:ext uri="{BB962C8B-B14F-4D97-AF65-F5344CB8AC3E}">
        <p14:creationId xmlns:p14="http://schemas.microsoft.com/office/powerpoint/2010/main" val="3056549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added states to the game, we also allow each</a:t>
            </a:r>
            <a:r>
              <a:rPr lang="en-US" baseline="0" dirty="0" smtClean="0"/>
              <a:t> expert to see the current state before he gives his advice. A fixed defender strategy is just a function mapping states to actions. For example, one expert might suggest high inspection only when no violations have been detected in the last m rounds.</a:t>
            </a:r>
          </a:p>
          <a:p>
            <a:endParaRPr lang="en-US" baseline="0" dirty="0" smtClean="0"/>
          </a:p>
          <a:p>
            <a:r>
              <a:rPr lang="en-US" baseline="0" dirty="0" smtClean="0"/>
              <a:t>Now we have a new technical challenge. There are exponentially many experts, and a typical regret </a:t>
            </a:r>
            <a:r>
              <a:rPr lang="en-US" baseline="0" dirty="0" err="1" smtClean="0"/>
              <a:t>regret</a:t>
            </a:r>
            <a:r>
              <a:rPr lang="en-US" baseline="0" dirty="0" smtClean="0"/>
              <a:t> minimization algorithm explicitly maintaining a weight for each expert, which scores how well that expert has done in the past.</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34</a:t>
            </a:fld>
            <a:endParaRPr lang="en-US"/>
          </a:p>
        </p:txBody>
      </p:sp>
    </p:spTree>
    <p:extLst>
      <p:ext uri="{BB962C8B-B14F-4D97-AF65-F5344CB8AC3E}">
        <p14:creationId xmlns:p14="http://schemas.microsoft.com/office/powerpoint/2010/main" val="1224731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36</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37</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notion of k-adaptive regret is similar to the standard notion with one key difference. K-adaptive regret takes into</a:t>
            </a:r>
            <a:r>
              <a:rPr lang="en-US" baseline="0" dirty="0" smtClean="0"/>
              <a:t> account the fact that the game will evolve differently when Aristotle plays. We don’t get to observe the outcomes/actions when Aristotle plays so we may not be able to compute the Regret. Nevertheless the function is well defined.</a:t>
            </a:r>
          </a:p>
          <a:p>
            <a:endParaRPr lang="en-US" baseline="0" dirty="0" smtClean="0"/>
          </a:p>
          <a:p>
            <a:r>
              <a:rPr lang="en-US" dirty="0" smtClean="0"/>
              <a:t>Observe that the</a:t>
            </a:r>
            <a:r>
              <a:rPr lang="en-US" baseline="0" dirty="0" smtClean="0"/>
              <a:t> adversaries actions in rounds 1 and k+1 are identical because a new tourist can’t adapt his actions based on history.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38</a:t>
            </a:fld>
            <a:endParaRPr lang="en-US"/>
          </a:p>
        </p:txBody>
      </p:sp>
    </p:spTree>
    <p:extLst>
      <p:ext uri="{BB962C8B-B14F-4D97-AF65-F5344CB8AC3E}">
        <p14:creationId xmlns:p14="http://schemas.microsoft.com/office/powerpoint/2010/main" val="417267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How should we model this interaction as a game, and how should the defender play? Lets start off by formulating this interaction as a repeated game. Every day the adversary (tourist) takes an action: speed or behave. Similarly, the defender takes an action (high inspection) or low inspection. The defender may not observe the action of the adversary, but each day there is an outcome which is observed by everyone: perhaps the policeman gives the adversary a ticket, perhaps there is a crash or perhaps nothing happens. A particular action profile does not necessarily guarantee a particular outcome that day. However, the probability of each outcome will depend on the actions of the adversary and the defender. For example, if the adversary decides to speed it is more likely that there will be an accident that day (either himself or someone else).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6</a:t>
            </a:fld>
            <a:endParaRPr lang="en-US"/>
          </a:p>
        </p:txBody>
      </p:sp>
    </p:spTree>
    <p:extLst>
      <p:ext uri="{BB962C8B-B14F-4D97-AF65-F5344CB8AC3E}">
        <p14:creationId xmlns:p14="http://schemas.microsoft.com/office/powerpoint/2010/main" val="3120890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definition of a gamma-approximate k-adaptive regret minimization algorithm guarantees that the average</a:t>
            </a:r>
            <a:r>
              <a:rPr lang="en-US" baseline="0" dirty="0" smtClean="0"/>
              <a:t> k-adaptive regret is bounded by gamma as T grows large. When gamma and k are 0 this notion corresponds to the standard notion of k-adaptive regret. If there is an efficient k-Adaptive regret minimization algorithm then this could be a great strategy for our defender to use.</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39</a:t>
            </a:fld>
            <a:endParaRPr lang="en-US"/>
          </a:p>
        </p:txBody>
      </p:sp>
    </p:spTree>
    <p:extLst>
      <p:ext uri="{BB962C8B-B14F-4D97-AF65-F5344CB8AC3E}">
        <p14:creationId xmlns:p14="http://schemas.microsoft.com/office/powerpoint/2010/main" val="17671467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42</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43</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minimizing regret with respect to View 2, we want to minimize regret with respect to View 3!</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00EA9-0B3A-40AC-95F9-0258CB1F780E}" type="slidenum">
              <a:rPr lang="en-US"/>
              <a:pPr fontAlgn="base">
                <a:spcBef>
                  <a:spcPct val="0"/>
                </a:spcBef>
                <a:spcAft>
                  <a:spcPct val="0"/>
                </a:spcAft>
              </a:pPr>
              <a:t>44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are minimizing regret with respect to View 2, we want to minimize regret with respect to View 3!</a:t>
            </a:r>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E00EA9-0B3A-40AC-95F9-0258CB1F780E}" type="slidenum">
              <a:rPr lang="en-US"/>
              <a:pPr fontAlgn="base">
                <a:spcBef>
                  <a:spcPct val="0"/>
                </a:spcBef>
                <a:spcAft>
                  <a:spcPct val="0"/>
                </a:spcAft>
              </a:pPr>
              <a:t>45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a:t>
            </a:r>
            <a:r>
              <a:rPr lang="en-US" baseline="0" dirty="0" smtClean="0"/>
              <a:t> these algorithms are inefficient because they require us to explicitly maintain weights over exponentially many experts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46</a:t>
            </a:fld>
            <a:endParaRPr lang="en-US"/>
          </a:p>
        </p:txBody>
      </p:sp>
    </p:spTree>
    <p:extLst>
      <p:ext uri="{BB962C8B-B14F-4D97-AF65-F5344CB8AC3E}">
        <p14:creationId xmlns:p14="http://schemas.microsoft.com/office/powerpoint/2010/main" val="395950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50</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k-Adaptive</a:t>
            </a:r>
            <a:r>
              <a:rPr lang="en-US" baseline="0" dirty="0" smtClean="0"/>
              <a:t> strategy is a complete decision tree for the next k rounds. Here are several examples of 7-adaptive strategies that the tourists might adopt. These strategies are unknown to the defender, but in hindsight we can see that the following fixed strategy will be optimal for the defender.</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51</a:t>
            </a:fld>
            <a:endParaRPr lang="en-US"/>
          </a:p>
        </p:txBody>
      </p:sp>
    </p:spTree>
    <p:extLst>
      <p:ext uri="{BB962C8B-B14F-4D97-AF65-F5344CB8AC3E}">
        <p14:creationId xmlns:p14="http://schemas.microsoft.com/office/powerpoint/2010/main" val="38037371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[EKM05] Considered Markov Decision Processes in a “changing dynamics model”</a:t>
            </a:r>
          </a:p>
          <a:p>
            <a:pPr>
              <a:spcBef>
                <a:spcPct val="0"/>
              </a:spcBef>
            </a:pPr>
            <a:r>
              <a:rPr lang="en-US" smtClean="0"/>
              <a:t>Different set up assumptions:</a:t>
            </a:r>
          </a:p>
          <a:p>
            <a:pPr>
              <a:spcBef>
                <a:spcPct val="0"/>
              </a:spcBef>
            </a:pPr>
            <a:r>
              <a:rPr lang="en-US" smtClean="0"/>
              <a:t>   - No memory assumption</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740419-B831-42FA-A51D-D42E36235392}" type="slidenum">
              <a:rPr lang="en-US"/>
              <a:pPr fontAlgn="base">
                <a:spcBef>
                  <a:spcPct val="0"/>
                </a:spcBef>
                <a:spcAft>
                  <a:spcPct val="0"/>
                </a:spcAft>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D2FBCB-09F1-4248-A521-835802775143}" type="slidenum">
              <a:rPr lang="en-US"/>
              <a:pPr fontAlgn="base">
                <a:spcBef>
                  <a:spcPct val="0"/>
                </a:spcBef>
                <a:spcAft>
                  <a:spcPct val="0"/>
                </a:spcAft>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8</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fishy,</a:t>
            </a:r>
            <a:r>
              <a:rPr lang="en-US" baseline="0" dirty="0" smtClean="0"/>
              <a:t> game’s memory m = O(log n), how </a:t>
            </a:r>
            <a:r>
              <a:rPr lang="en-US" baseline="0" smtClean="0"/>
              <a:t>can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56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 </a:t>
            </a:r>
            <a:r>
              <a:rPr lang="en-US" dirty="0" err="1" smtClean="0"/>
              <a:t>Buijn</a:t>
            </a:r>
            <a:r>
              <a:rPr lang="en-US" dirty="0" smtClean="0"/>
              <a:t> Sequence</a:t>
            </a:r>
          </a:p>
          <a:p>
            <a:pPr>
              <a:spcBef>
                <a:spcPct val="0"/>
              </a:spcBef>
            </a:pPr>
            <a:endParaRPr lang="en-US" dirty="0" smtClean="0"/>
          </a:p>
          <a:p>
            <a:pPr>
              <a:spcBef>
                <a:spcPct val="0"/>
              </a:spcBef>
            </a:pPr>
            <a:r>
              <a:rPr lang="en-US" dirty="0" smtClean="0"/>
              <a:t>Player B completely controls the transitions between variables</a:t>
            </a:r>
          </a:p>
          <a:p>
            <a:pPr>
              <a:spcBef>
                <a:spcPct val="0"/>
              </a:spcBef>
            </a:pPr>
            <a:endParaRPr lang="en-US" dirty="0"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250357-70B3-4AA0-A96D-6E99A7E53EEF}" type="slidenum">
              <a:rPr lang="en-US"/>
              <a:pPr fontAlgn="base">
                <a:spcBef>
                  <a:spcPct val="0"/>
                </a:spcBef>
                <a:spcAft>
                  <a:spcPct val="0"/>
                </a:spcAft>
              </a:pPr>
              <a:t>57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Player A trapped in S</a:t>
            </a:r>
            <a:r>
              <a:rPr lang="en-US" baseline="-25000" dirty="0" smtClean="0"/>
              <a:t>1</a:t>
            </a:r>
            <a:r>
              <a:rPr lang="en-US" dirty="0" smtClean="0"/>
              <a:t> until</a:t>
            </a:r>
          </a:p>
          <a:p>
            <a:pPr>
              <a:spcBef>
                <a:spcPct val="0"/>
              </a:spcBef>
            </a:pPr>
            <a:r>
              <a:rPr lang="en-US" dirty="0" smtClean="0"/>
              <a:t> - Willing to pay -5 penalty</a:t>
            </a:r>
          </a:p>
          <a:p>
            <a:pPr>
              <a:spcBef>
                <a:spcPct val="0"/>
              </a:spcBef>
            </a:pPr>
            <a:r>
              <a:rPr lang="en-US" dirty="0" smtClean="0"/>
              <a:t> - Player B plays b</a:t>
            </a:r>
            <a:r>
              <a:rPr lang="en-US" baseline="-25000" dirty="0" smtClean="0"/>
              <a:t>2</a:t>
            </a:r>
            <a:r>
              <a:rPr lang="en-US" dirty="0" smtClean="0"/>
              <a:t> = 3</a:t>
            </a:r>
          </a:p>
          <a:p>
            <a:pPr>
              <a:spcBef>
                <a:spcPct val="0"/>
              </a:spcBef>
            </a:pPr>
            <a:endParaRPr lang="en-US" dirty="0" smtClean="0"/>
          </a:p>
          <a:p>
            <a:pPr>
              <a:spcBef>
                <a:spcPct val="0"/>
              </a:spcBef>
            </a:pPr>
            <a:r>
              <a:rPr lang="en-US" dirty="0" smtClean="0"/>
              <a:t>Thus the game can “remember” whether or not a reward has already been given</a:t>
            </a:r>
            <a:r>
              <a:rPr lang="en-US" baseline="0" dirty="0" smtClean="0"/>
              <a:t> or not</a:t>
            </a:r>
            <a:endParaRPr lang="en-US" dirty="0"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CA8E90-A67F-4B86-8018-0967CB9FAE45}" type="slidenum">
              <a:rPr lang="en-US"/>
              <a:pPr fontAlgn="base">
                <a:spcBef>
                  <a:spcPct val="0"/>
                </a:spcBef>
                <a:spcAft>
                  <a:spcPct val="0"/>
                </a:spcAft>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F4D6E2-C238-4383-B9F8-BABE9C698DD8}" type="slidenum">
              <a:rPr lang="en-US"/>
              <a:pPr fontAlgn="base">
                <a:spcBef>
                  <a:spcPct val="0"/>
                </a:spcBef>
                <a:spcAft>
                  <a:spcPct val="0"/>
                </a:spcAft>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Either </a:t>
            </a:r>
          </a:p>
          <a:p>
            <a:pPr marL="232943" indent="-232943" fontAlgn="auto">
              <a:spcBef>
                <a:spcPts val="0"/>
              </a:spcBef>
              <a:spcAft>
                <a:spcPts val="0"/>
              </a:spcAft>
              <a:defRPr/>
            </a:pPr>
            <a:r>
              <a:rPr lang="en-US" dirty="0" smtClean="0"/>
              <a:t>1. If total runtime of Regret Minimization Algorithm to achieve expected average regret &lt; </a:t>
            </a:r>
            <a:r>
              <a:rPr lang="el-GR" dirty="0" smtClean="0"/>
              <a:t>ε</a:t>
            </a:r>
            <a:r>
              <a:rPr lang="en-US" dirty="0" smtClean="0"/>
              <a:t>/n is polynomial time then</a:t>
            </a:r>
          </a:p>
          <a:p>
            <a:pPr fontAlgn="auto">
              <a:spcBef>
                <a:spcPts val="0"/>
              </a:spcBef>
              <a:spcAft>
                <a:spcPts val="0"/>
              </a:spcAft>
              <a:defRPr/>
            </a:pPr>
            <a:r>
              <a:rPr lang="en-US" dirty="0" smtClean="0"/>
              <a:t>2. RP = NP</a:t>
            </a:r>
          </a:p>
          <a:p>
            <a:pPr fontAlgn="auto">
              <a:spcBef>
                <a:spcPts val="0"/>
              </a:spcBef>
              <a:spcAft>
                <a:spcPts val="0"/>
              </a:spcAft>
              <a:defRPr/>
            </a:pPr>
            <a:endParaRPr lang="en-US" dirty="0"/>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A9F963-835D-42B0-A602-0C8978489519}" type="slidenum">
              <a:rPr lang="en-US"/>
              <a:pPr fontAlgn="base">
                <a:spcBef>
                  <a:spcPct val="0"/>
                </a:spcBef>
                <a:spcAft>
                  <a:spcPct val="0"/>
                </a:spcAft>
              </a:pPr>
              <a:t>61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Aristotle was</a:t>
            </a:r>
            <a:r>
              <a:rPr lang="en-US" baseline="0" dirty="0" smtClean="0"/>
              <a:t> paying attention to the last presentation so he immediately points out that the adversary incentives are probably not known to the defender. Second, Aristotle point out that the adversary is a sequence of tourists. When a tourist arrives he is initially uninformed about the defender’s strategy (he probably won’t bother to look up data on how many tickets were given out in the last month). Aristotle also points out that the reward function itself is history dependent. The adversary’s actions are adaptive (e.g., a tourist who gets a ticket on day 1 might start behaving), but Aristotle points out that the adversary’s strategy is unknown to the defender. </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9</a:t>
            </a:fld>
            <a:endParaRPr lang="en-US"/>
          </a:p>
        </p:txBody>
      </p:sp>
    </p:spTree>
    <p:extLst>
      <p:ext uri="{BB962C8B-B14F-4D97-AF65-F5344CB8AC3E}">
        <p14:creationId xmlns:p14="http://schemas.microsoft.com/office/powerpoint/2010/main" val="200442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first introduce the Speeding Game as a motivation for our work. I will introduce the standard notion of regret minimization using this example, and then we will compare the performance of regret minimization algorithm with the performance a </a:t>
            </a:r>
            <a:r>
              <a:rPr lang="en-US" baseline="0" dirty="0" err="1" smtClean="0"/>
              <a:t>stackelberg</a:t>
            </a:r>
            <a:r>
              <a:rPr lang="en-US" baseline="0" dirty="0" smtClean="0"/>
              <a:t> strategy. We will see that the speeding game motivates the need for a new approach: Adaptive Regret Minimization in Bounded Memory Games. During the rest of the talk I will introduce our new game notions: bounded memory games and adaptive regret. Finally, I will briefly discuss our main technical results.</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10</a:t>
            </a:fld>
            <a:endParaRPr lang="en-US"/>
          </a:p>
        </p:txBody>
      </p:sp>
    </p:spTree>
    <p:extLst>
      <p:ext uri="{BB962C8B-B14F-4D97-AF65-F5344CB8AC3E}">
        <p14:creationId xmlns:p14="http://schemas.microsoft.com/office/powerpoint/2010/main" val="2820522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a:t>
            </a:r>
            <a:r>
              <a:rPr lang="en-US" baseline="0" dirty="0" smtClean="0"/>
              <a:t> calculate the defender’s expected utility given each action profile. The utilities in the table reflects the fact that it costs the adversary more money to take the action high inspection, and if the user behaves then a crash is less likely.</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11</a:t>
            </a:fld>
            <a:endParaRPr lang="en-US"/>
          </a:p>
        </p:txBody>
      </p:sp>
    </p:spTree>
    <p:extLst>
      <p:ext uri="{BB962C8B-B14F-4D97-AF65-F5344CB8AC3E}">
        <p14:creationId xmlns:p14="http://schemas.microsoft.com/office/powerpoint/2010/main" val="282318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now</a:t>
            </a:r>
            <a:r>
              <a:rPr lang="en-US" baseline="0" dirty="0" smtClean="0"/>
              <a:t> calculate the defender’s expected utility given each action profile. The utilities in the table reflects the fact that it costs the adversary more money to take the action high inspection, and if the user behaves then a crash is less likely.</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12</a:t>
            </a:fld>
            <a:endParaRPr lang="en-US"/>
          </a:p>
        </p:txBody>
      </p:sp>
    </p:spTree>
    <p:extLst>
      <p:ext uri="{BB962C8B-B14F-4D97-AF65-F5344CB8AC3E}">
        <p14:creationId xmlns:p14="http://schemas.microsoft.com/office/powerpoint/2010/main" val="28231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have quantified the defender’s expected</a:t>
            </a:r>
            <a:r>
              <a:rPr lang="en-US" baseline="0" dirty="0" smtClean="0"/>
              <a:t> utility, we might ask what actions the defender should take. One strategy the defender could use is called regret minimization. Let’s imagine that each day the defender can consult several experts (Plato and Aristotle) before taking his action. Here Aristotle points down to indicate that the defender should play Low Inspection and Plato points up to indicate that the defender should play high inspection.</a:t>
            </a:r>
            <a:endParaRPr lang="en-US" dirty="0"/>
          </a:p>
        </p:txBody>
      </p:sp>
      <p:sp>
        <p:nvSpPr>
          <p:cNvPr id="4" name="Slide Number Placeholder 3"/>
          <p:cNvSpPr>
            <a:spLocks noGrp="1"/>
          </p:cNvSpPr>
          <p:nvPr>
            <p:ph type="sldNum" sz="quarter" idx="10"/>
          </p:nvPr>
        </p:nvSpPr>
        <p:spPr/>
        <p:txBody>
          <a:bodyPr/>
          <a:lstStyle/>
          <a:p>
            <a:pPr>
              <a:defRPr/>
            </a:pPr>
            <a:fld id="{42E73AD8-66BE-4A6C-AE5C-A02AD739C3D8}" type="slidenum">
              <a:rPr lang="en-US" smtClean="0"/>
              <a:pPr>
                <a:defRPr/>
              </a:pPr>
              <a:t>13</a:t>
            </a:fld>
            <a:endParaRPr lang="en-US"/>
          </a:p>
        </p:txBody>
      </p:sp>
    </p:spTree>
    <p:extLst>
      <p:ext uri="{BB962C8B-B14F-4D97-AF65-F5344CB8AC3E}">
        <p14:creationId xmlns:p14="http://schemas.microsoft.com/office/powerpoint/2010/main" val="711126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DB65E8CC-FFC1-4376-A46F-FEC167C4DE46}" type="datetime1">
              <a:rPr lang="en-US" smtClean="0"/>
              <a:pPr>
                <a:defRPr/>
              </a:pPr>
              <a:t>11/9/2013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ECA22A15-FAD0-4A05-8DBE-1E80288F31F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CF3D8C6-1CD8-48DE-8F67-1EA44A01A50F}" type="datetime1">
              <a:rPr lang="en-US" smtClean="0"/>
              <a:pPr>
                <a:defRPr/>
              </a:pPr>
              <a:t>11/9/2013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492FF7-7AA4-4789-88AB-969C4B11F92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EA61244-DD55-4388-B003-4957DAFFA2DA}" type="datetime1">
              <a:rPr lang="en-US" smtClean="0"/>
              <a:pPr>
                <a:defRPr/>
              </a:pPr>
              <a:t>11/9/2013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244634-51C8-4684-ABE8-2B458EA4FDC2}"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7D8E0BC-6053-4E69-B001-B4B1A352841E}" type="datetime1">
              <a:rPr lang="en-US" smtClean="0">
                <a:solidFill>
                  <a:srgbClr val="464653"/>
                </a:solidFill>
              </a:rPr>
              <a:pPr/>
              <a:t>11/9/2013</a:t>
            </a:fld>
            <a:endParaRPr lang="en-US">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en-US">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715785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68DB44-9E5E-4CD5-9C17-33D509B41CA5}" type="datetime1">
              <a:rPr lang="en-US" smtClean="0">
                <a:solidFill>
                  <a:srgbClr val="464653"/>
                </a:solidFill>
              </a:rPr>
              <a:pPr/>
              <a:t>11/9/2013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23305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C2870ECC-66D4-4FAD-970C-37ED79951CDF}" type="datetime1">
              <a:rPr lang="en-US" smtClean="0">
                <a:solidFill>
                  <a:srgbClr val="DDE9EC"/>
                </a:solidFill>
              </a:rPr>
              <a:pPr/>
              <a:t>11/9/2013</a:t>
            </a:fld>
            <a:endParaRPr lang="en-US">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en-US">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E969542D-8B17-4821-9E79-A741EC2B8F01}" type="slidenum">
              <a:rPr lang="en-US" smtClean="0">
                <a:solidFill>
                  <a:srgbClr val="DDE9EC"/>
                </a:solidFill>
              </a:rPr>
              <a:pPr/>
              <a:t>‹#›</a:t>
            </a:fld>
            <a:endParaRPr lang="en-US">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681741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50266C7-4375-4B06-ABB3-2EA628173740}" type="datetime1">
              <a:rPr lang="en-US" smtClean="0">
                <a:solidFill>
                  <a:srgbClr val="464653"/>
                </a:solidFill>
              </a:rPr>
              <a:pPr/>
              <a:t>11/9/2013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292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43D87C-992B-4C18-A6B2-A706B574D0E7}" type="datetime1">
              <a:rPr lang="en-US" smtClean="0">
                <a:solidFill>
                  <a:srgbClr val="464653"/>
                </a:solidFill>
              </a:rPr>
              <a:pPr/>
              <a:t>11/9/2013</a:t>
            </a:fld>
            <a:endParaRPr lang="en-US">
              <a:solidFill>
                <a:srgbClr val="464653"/>
              </a:solidFill>
            </a:endParaRPr>
          </a:p>
        </p:txBody>
      </p:sp>
      <p:sp>
        <p:nvSpPr>
          <p:cNvPr id="8" name="Footer Placeholder 7"/>
          <p:cNvSpPr>
            <a:spLocks noGrp="1"/>
          </p:cNvSpPr>
          <p:nvPr>
            <p:ph type="ftr" sz="quarter" idx="11"/>
          </p:nvPr>
        </p:nvSpPr>
        <p:spPr/>
        <p:txBody>
          <a:bodyPr/>
          <a:lstStyle/>
          <a:p>
            <a:endParaRPr lang="en-US">
              <a:solidFill>
                <a:srgbClr val="464653"/>
              </a:solidFill>
            </a:endParaRPr>
          </a:p>
        </p:txBody>
      </p:sp>
      <p:sp>
        <p:nvSpPr>
          <p:cNvPr id="9" name="Slide Number Placeholder 8"/>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58473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5EC10F-48FB-4ADF-82FE-AAF251E5B638}" type="datetime1">
              <a:rPr lang="en-US" smtClean="0">
                <a:solidFill>
                  <a:srgbClr val="464653"/>
                </a:solidFill>
              </a:rPr>
              <a:pPr/>
              <a:t>11/9/2013</a:t>
            </a:fld>
            <a:endParaRPr lang="en-US">
              <a:solidFill>
                <a:srgbClr val="464653"/>
              </a:solidFill>
            </a:endParaRPr>
          </a:p>
        </p:txBody>
      </p:sp>
      <p:sp>
        <p:nvSpPr>
          <p:cNvPr id="4" name="Footer Placeholder 3"/>
          <p:cNvSpPr>
            <a:spLocks noGrp="1"/>
          </p:cNvSpPr>
          <p:nvPr>
            <p:ph type="ftr" sz="quarter" idx="11"/>
          </p:nvPr>
        </p:nvSpPr>
        <p:spPr/>
        <p:txBody>
          <a:bodyPr/>
          <a:lstStyle/>
          <a:p>
            <a:endParaRPr lang="en-US">
              <a:solidFill>
                <a:srgbClr val="464653"/>
              </a:solidFill>
            </a:endParaRPr>
          </a:p>
        </p:txBody>
      </p:sp>
      <p:sp>
        <p:nvSpPr>
          <p:cNvPr id="5" name="Slide Number Placeholder 4"/>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60265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F6562-A176-4BDB-96CE-4A0771C32E34}" type="datetime1">
              <a:rPr lang="en-US" smtClean="0">
                <a:solidFill>
                  <a:srgbClr val="464653"/>
                </a:solidFill>
              </a:rPr>
              <a:pPr/>
              <a:t>11/9/2013</a:t>
            </a:fld>
            <a:endParaRPr lang="en-US">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199040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50B3AD8-5C5D-4670-9B4A-E73F140AB35A}" type="datetime1">
              <a:rPr lang="en-US" smtClean="0">
                <a:solidFill>
                  <a:srgbClr val="464653"/>
                </a:solidFill>
              </a:rPr>
              <a:pPr/>
              <a:t>11/9/2013</a:t>
            </a:fld>
            <a:endParaRPr lang="en-US">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dirty="0">
              <a:solidFill>
                <a:prstClr val="black"/>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293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C516B533-4424-4F21-98FD-019EA5C76051}" type="datetime1">
              <a:rPr lang="en-US" smtClean="0"/>
              <a:pPr>
                <a:defRPr/>
              </a:pPr>
              <a:t>11/9/2013</a:t>
            </a:fld>
            <a:endParaRPr lang="en-US"/>
          </a:p>
        </p:txBody>
      </p:sp>
      <p:sp>
        <p:nvSpPr>
          <p:cNvPr id="9" name="Slide Number Placeholder 8"/>
          <p:cNvSpPr>
            <a:spLocks noGrp="1"/>
          </p:cNvSpPr>
          <p:nvPr>
            <p:ph type="sldNum" sz="quarter" idx="15"/>
          </p:nvPr>
        </p:nvSpPr>
        <p:spPr/>
        <p:txBody>
          <a:bodyPr rtlCol="0"/>
          <a:lstStyle/>
          <a:p>
            <a:pPr>
              <a:defRPr/>
            </a:pPr>
            <a:fld id="{479CAD17-4A3A-4279-A5EC-A18EABF9F09D}"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D21C4CC-7C25-4FE6-9530-B2FFAA849ED3}" type="datetime1">
              <a:rPr lang="en-US" smtClean="0">
                <a:solidFill>
                  <a:srgbClr val="DDE9EC"/>
                </a:solidFill>
              </a:rPr>
              <a:pPr/>
              <a:t>11/9/2013</a:t>
            </a:fld>
            <a:endParaRPr lang="en-US">
              <a:solidFill>
                <a:srgbClr val="DDE9EC"/>
              </a:solidFill>
            </a:endParaRPr>
          </a:p>
        </p:txBody>
      </p:sp>
      <p:sp>
        <p:nvSpPr>
          <p:cNvPr id="6" name="Footer Placeholder 5"/>
          <p:cNvSpPr>
            <a:spLocks noGrp="1"/>
          </p:cNvSpPr>
          <p:nvPr>
            <p:ph type="ftr" sz="quarter" idx="11"/>
          </p:nvPr>
        </p:nvSpPr>
        <p:spPr/>
        <p:txBody>
          <a:bodyPr/>
          <a:lstStyle/>
          <a:p>
            <a:endParaRPr lang="en-US">
              <a:solidFill>
                <a:srgbClr val="DDE9EC"/>
              </a:solidFill>
            </a:endParaRPr>
          </a:p>
        </p:txBody>
      </p:sp>
      <p:sp>
        <p:nvSpPr>
          <p:cNvPr id="7" name="Slide Number Placeholder 6"/>
          <p:cNvSpPr>
            <a:spLocks noGrp="1"/>
          </p:cNvSpPr>
          <p:nvPr>
            <p:ph type="sldNum" sz="quarter" idx="12"/>
          </p:nvPr>
        </p:nvSpPr>
        <p:spPr/>
        <p:txBody>
          <a:bodyPr/>
          <a:lstStyle/>
          <a:p>
            <a:fld id="{E969542D-8B17-4821-9E79-A741EC2B8F01}" type="slidenum">
              <a:rPr lang="en-US" smtClean="0">
                <a:solidFill>
                  <a:srgbClr val="DDE9EC"/>
                </a:solidFill>
              </a:rPr>
              <a:pPr/>
              <a:t>‹#›</a:t>
            </a:fld>
            <a:endParaRPr lang="en-US">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white"/>
              </a:solidFill>
              <a:latin typeface="Gill Sans MT"/>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433552437"/>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89C23C-FB76-4C62-BFA5-2A43CA138774}" type="datetime1">
              <a:rPr lang="en-US" smtClean="0">
                <a:solidFill>
                  <a:srgbClr val="464653"/>
                </a:solidFill>
              </a:rPr>
              <a:pPr/>
              <a:t>11/9/2013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308646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0E31DA-23D9-48FD-B5A8-7E60E743AA40}" type="datetime1">
              <a:rPr lang="en-US" smtClean="0">
                <a:solidFill>
                  <a:srgbClr val="464653"/>
                </a:solidFill>
              </a:rPr>
              <a:pPr/>
              <a:t>11/9/2013</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E969542D-8B17-4821-9E79-A741EC2B8F01}" type="slidenum">
              <a:rPr lang="en-US" smtClean="0">
                <a:solidFill>
                  <a:srgbClr val="464653"/>
                </a:solidFill>
              </a:rPr>
              <a:pPr/>
              <a:t>‹#›</a:t>
            </a:fld>
            <a:endParaRPr lang="en-US">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Tree>
    <p:extLst>
      <p:ext uri="{BB962C8B-B14F-4D97-AF65-F5344CB8AC3E}">
        <p14:creationId xmlns:p14="http://schemas.microsoft.com/office/powerpoint/2010/main" val="386869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E19D164D-61DC-4E94-9917-739A494582E1}" type="datetime1">
              <a:rPr lang="en-US" smtClean="0"/>
              <a:pPr>
                <a:defRPr/>
              </a:pPr>
              <a:t>11/9/2013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84D1B64A-5905-4EFF-9B38-B5F1CE9C5B1F}"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B0D57D43-EF9E-46D9-9B5E-F9CEAFCEFB26}" type="datetime1">
              <a:rPr lang="en-US" smtClean="0"/>
              <a:pPr>
                <a:defRPr/>
              </a:pPr>
              <a:t>11/9/2013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E63B1B2-A8D5-4D17-8043-4A1261F60DBA}"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CF837C69-1461-4D51-A74E-F9243E38D276}" type="datetime1">
              <a:rPr lang="en-US" smtClean="0"/>
              <a:pPr>
                <a:defRPr/>
              </a:pPr>
              <a:t>11/9/2013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D56829-1BF6-4D0B-9C94-5DC5746CE38A}"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5F83A07E-9B2D-4C1F-A264-7C5B4126E328}" type="datetime1">
              <a:rPr lang="en-US" smtClean="0"/>
              <a:pPr>
                <a:defRPr/>
              </a:pPr>
              <a:t>11/9/2013</a:t>
            </a:fld>
            <a:endParaRPr lang="en-US"/>
          </a:p>
        </p:txBody>
      </p:sp>
      <p:sp>
        <p:nvSpPr>
          <p:cNvPr id="7" name="Slide Number Placeholder 6"/>
          <p:cNvSpPr>
            <a:spLocks noGrp="1"/>
          </p:cNvSpPr>
          <p:nvPr>
            <p:ph type="sldNum" sz="quarter" idx="11"/>
          </p:nvPr>
        </p:nvSpPr>
        <p:spPr/>
        <p:txBody>
          <a:bodyPr rtlCol="0"/>
          <a:lstStyle/>
          <a:p>
            <a:pPr>
              <a:defRPr/>
            </a:pPr>
            <a:fld id="{D6F251C2-F04A-4C6B-B18F-0F25B1CA46BE}"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26B2C65-6E53-4AD2-A0D6-0C4A1DE0C090}" type="datetime1">
              <a:rPr lang="en-US" smtClean="0"/>
              <a:pPr>
                <a:defRPr/>
              </a:pPr>
              <a:t>11/9/2013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1302A7-8770-447E-AC75-EEA0F353A4F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E4241F53-715B-4AFD-BF4F-5E914BF1B63E}" type="datetime1">
              <a:rPr lang="en-US" smtClean="0"/>
              <a:pPr>
                <a:defRPr/>
              </a:pPr>
              <a:t>11/9/2013</a:t>
            </a:fld>
            <a:endParaRPr lang="en-US"/>
          </a:p>
        </p:txBody>
      </p:sp>
      <p:sp>
        <p:nvSpPr>
          <p:cNvPr id="22" name="Slide Number Placeholder 21"/>
          <p:cNvSpPr>
            <a:spLocks noGrp="1"/>
          </p:cNvSpPr>
          <p:nvPr>
            <p:ph type="sldNum" sz="quarter" idx="15"/>
          </p:nvPr>
        </p:nvSpPr>
        <p:spPr/>
        <p:txBody>
          <a:bodyPr rtlCol="0"/>
          <a:lstStyle/>
          <a:p>
            <a:pPr>
              <a:defRPr/>
            </a:pPr>
            <a:fld id="{1C28ACA3-3E1C-423F-B870-D364364B7E16}"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2D9D3C14-9B82-448D-BC33-01CD7FE687F7}" type="datetime1">
              <a:rPr lang="en-US" smtClean="0"/>
              <a:pPr>
                <a:defRPr/>
              </a:pPr>
              <a:t>11/9/2013</a:t>
            </a:fld>
            <a:endParaRPr lang="en-US"/>
          </a:p>
        </p:txBody>
      </p:sp>
      <p:sp>
        <p:nvSpPr>
          <p:cNvPr id="18" name="Slide Number Placeholder 17"/>
          <p:cNvSpPr>
            <a:spLocks noGrp="1"/>
          </p:cNvSpPr>
          <p:nvPr>
            <p:ph type="sldNum" sz="quarter" idx="11"/>
          </p:nvPr>
        </p:nvSpPr>
        <p:spPr/>
        <p:txBody>
          <a:bodyPr rtlCol="0"/>
          <a:lstStyle/>
          <a:p>
            <a:pPr>
              <a:defRPr/>
            </a:pPr>
            <a:fld id="{6BC564D4-E56C-447F-8DB0-3BD95942677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BEF12E12-C80B-4C80-9C66-1FACF35DDAF8}" type="datetime1">
              <a:rPr lang="en-US" smtClean="0"/>
              <a:pPr>
                <a:defRPr/>
              </a:pPr>
              <a:t>11/9/2013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3A95968D-2967-4A36-999B-66915CB1B51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54217F7A-AD17-4777-8D0E-825E08631BB1}" type="datetime1">
              <a:rPr lang="en-US" smtClean="0">
                <a:solidFill>
                  <a:srgbClr val="464653"/>
                </a:solidFill>
                <a:latin typeface="Gill Sans MT"/>
              </a:rPr>
              <a:pPr fontAlgn="auto">
                <a:spcBef>
                  <a:spcPts val="0"/>
                </a:spcBef>
                <a:spcAft>
                  <a:spcPts val="0"/>
                </a:spcAft>
              </a:pPr>
              <a:t>11/9/2013</a:t>
            </a:fld>
            <a:endParaRPr lang="en-US">
              <a:solidFill>
                <a:srgbClr val="464653"/>
              </a:solidFill>
              <a:latin typeface="Gill Sans MT"/>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fontAlgn="auto">
              <a:spcBef>
                <a:spcPts val="0"/>
              </a:spcBef>
              <a:spcAft>
                <a:spcPts val="0"/>
              </a:spcAft>
            </a:pPr>
            <a:endParaRPr lang="en-US">
              <a:solidFill>
                <a:srgbClr val="464653"/>
              </a:solidFill>
              <a:latin typeface="Gill Sans MT"/>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fontAlgn="auto">
              <a:spcBef>
                <a:spcPts val="0"/>
              </a:spcBef>
              <a:spcAft>
                <a:spcPts val="0"/>
              </a:spcAft>
            </a:pPr>
            <a:fld id="{E969542D-8B17-4821-9E79-A741EC2B8F01}" type="slidenum">
              <a:rPr lang="en-US" smtClean="0">
                <a:solidFill>
                  <a:srgbClr val="464653"/>
                </a:solidFill>
                <a:latin typeface="Gill Sans MT"/>
              </a:rPr>
              <a:pPr fontAlgn="auto">
                <a:spcBef>
                  <a:spcPts val="0"/>
                </a:spcBef>
                <a:spcAft>
                  <a:spcPts val="0"/>
                </a:spcAft>
              </a:pPr>
              <a:t>‹#›</a:t>
            </a:fld>
            <a:endParaRPr lang="en-US">
              <a:solidFill>
                <a:srgbClr val="464653"/>
              </a:solidFill>
              <a:latin typeface="Gill Sans MT"/>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Gill Sans MT"/>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60854933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3.png"/><Relationship Id="rId11" Type="http://schemas.openxmlformats.org/officeDocument/2006/relationships/image" Target="../media/image29.jpeg"/><Relationship Id="rId5" Type="http://schemas.openxmlformats.org/officeDocument/2006/relationships/image" Target="../media/image22.png"/><Relationship Id="rId10" Type="http://schemas.openxmlformats.org/officeDocument/2006/relationships/image" Target="../media/image28.jpeg"/><Relationship Id="rId4" Type="http://schemas.openxmlformats.org/officeDocument/2006/relationships/image" Target="../media/image18.pn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31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20.png"/><Relationship Id="rId5" Type="http://schemas.openxmlformats.org/officeDocument/2006/relationships/image" Target="../media/image18.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33.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18.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8.jpe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39.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8.jpe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30.png"/><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130.png"/><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0.png"/><Relationship Id="rId7" Type="http://schemas.openxmlformats.org/officeDocument/2006/relationships/image" Target="../media/image360.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350.png"/><Relationship Id="rId5" Type="http://schemas.openxmlformats.org/officeDocument/2006/relationships/image" Target="../media/image46.pn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10.png"/><Relationship Id="rId5" Type="http://schemas.openxmlformats.org/officeDocument/2006/relationships/image" Target="../media/image390.png"/><Relationship Id="rId10" Type="http://schemas.openxmlformats.org/officeDocument/2006/relationships/image" Target="../media/image52.png"/><Relationship Id="rId4" Type="http://schemas.openxmlformats.org/officeDocument/2006/relationships/image" Target="../media/image380.png"/></Relationships>
</file>

<file path=ppt/slides/_rels/slide33.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2.jpeg"/><Relationship Id="rId3" Type="http://schemas.openxmlformats.org/officeDocument/2006/relationships/image" Target="../media/image48.png"/><Relationship Id="rId7" Type="http://schemas.openxmlformats.org/officeDocument/2006/relationships/image" Target="../media/image48.jpeg"/><Relationship Id="rId12"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image" Target="../media/image50.jpe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4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70.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17.gif"/><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391.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420.png"/></Relationships>
</file>

<file path=ppt/slides/_rels/slide3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440.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 Id="rId4" Type="http://schemas.openxmlformats.org/officeDocument/2006/relationships/image" Target="../media/image550.png"/></Relationships>
</file>

<file path=ppt/slides/_rels/slide42.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4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74.png"/><Relationship Id="rId7"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47.jpeg"/><Relationship Id="rId5" Type="http://schemas.openxmlformats.org/officeDocument/2006/relationships/image" Target="../media/image52.jpeg"/><Relationship Id="rId4" Type="http://schemas.openxmlformats.org/officeDocument/2006/relationships/image" Target="../media/image70.jpe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7.png"/><Relationship Id="rId7"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1.jpeg"/><Relationship Id="rId11" Type="http://schemas.openxmlformats.org/officeDocument/2006/relationships/image" Target="../media/image69.png"/><Relationship Id="rId5" Type="http://schemas.openxmlformats.org/officeDocument/2006/relationships/image" Target="../media/image50.jpeg"/><Relationship Id="rId10" Type="http://schemas.openxmlformats.org/officeDocument/2006/relationships/image" Target="../media/image66.jpeg"/><Relationship Id="rId4" Type="http://schemas.openxmlformats.org/officeDocument/2006/relationships/image" Target="../media/image68.png"/><Relationship Id="rId9" Type="http://schemas.openxmlformats.org/officeDocument/2006/relationships/image" Target="../media/image65.jpe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80.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83.png"/><Relationship Id="rId3" Type="http://schemas.openxmlformats.org/officeDocument/2006/relationships/image" Target="../media/image55.jpeg"/><Relationship Id="rId7" Type="http://schemas.openxmlformats.org/officeDocument/2006/relationships/image" Target="../media/image72.jpeg"/><Relationship Id="rId12" Type="http://schemas.openxmlformats.org/officeDocument/2006/relationships/image" Target="../media/image78.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71.jpeg"/><Relationship Id="rId11" Type="http://schemas.openxmlformats.org/officeDocument/2006/relationships/image" Target="../media/image76.jpeg"/><Relationship Id="rId5" Type="http://schemas.openxmlformats.org/officeDocument/2006/relationships/image" Target="../media/image59.jpeg"/><Relationship Id="rId15" Type="http://schemas.openxmlformats.org/officeDocument/2006/relationships/image" Target="../media/image79.png"/><Relationship Id="rId10" Type="http://schemas.openxmlformats.org/officeDocument/2006/relationships/image" Target="../media/image75.jpeg"/><Relationship Id="rId4" Type="http://schemas.openxmlformats.org/officeDocument/2006/relationships/image" Target="../media/image56.jpeg"/><Relationship Id="rId9" Type="http://schemas.openxmlformats.org/officeDocument/2006/relationships/image" Target="../media/image74.jpeg"/><Relationship Id="rId14" Type="http://schemas.openxmlformats.org/officeDocument/2006/relationships/image" Target="../media/image84.png"/></Relationships>
</file>

<file path=ppt/slides/_rels/slide51.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83.png"/><Relationship Id="rId3" Type="http://schemas.openxmlformats.org/officeDocument/2006/relationships/image" Target="../media/image55.jpeg"/><Relationship Id="rId7" Type="http://schemas.openxmlformats.org/officeDocument/2006/relationships/image" Target="../media/image72.jpeg"/><Relationship Id="rId2" Type="http://schemas.openxmlformats.org/officeDocument/2006/relationships/notesSlide" Target="../notesSlides/notesSlide37.xml"/><Relationship Id="rId16" Type="http://schemas.openxmlformats.org/officeDocument/2006/relationships/image" Target="../media/image78.png"/><Relationship Id="rId1" Type="http://schemas.openxmlformats.org/officeDocument/2006/relationships/slideLayout" Target="../slideLayouts/slideLayout13.xml"/><Relationship Id="rId6" Type="http://schemas.openxmlformats.org/officeDocument/2006/relationships/image" Target="../media/image77.jpeg"/><Relationship Id="rId11" Type="http://schemas.openxmlformats.org/officeDocument/2006/relationships/image" Target="../media/image76.jpeg"/><Relationship Id="rId5" Type="http://schemas.openxmlformats.org/officeDocument/2006/relationships/image" Target="../media/image59.jpeg"/><Relationship Id="rId15" Type="http://schemas.openxmlformats.org/officeDocument/2006/relationships/image" Target="../media/image79.png"/><Relationship Id="rId10" Type="http://schemas.openxmlformats.org/officeDocument/2006/relationships/image" Target="../media/image75.jpeg"/><Relationship Id="rId4" Type="http://schemas.openxmlformats.org/officeDocument/2006/relationships/image" Target="../media/image56.jpeg"/><Relationship Id="rId9" Type="http://schemas.openxmlformats.org/officeDocument/2006/relationships/image" Target="../media/image74.jpeg"/><Relationship Id="rId14" Type="http://schemas.openxmlformats.org/officeDocument/2006/relationships/image" Target="../media/image85.png"/></Relationships>
</file>

<file path=ppt/slides/_rels/slide52.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www.google.com/imgres?hl=en&amp;safe=active&amp;client=firefox-a&amp;rls=org.mozilla:en-US:official&amp;biw=1540&amp;bih=782&amp;tbm=isch&amp;tbnid=YYfg_RPwQBzTlM:&amp;imgrefurl=http://liongadgets.com/wordpress/most-important-ten-questions-to-ask-yourself/question-mark/&amp;docid=el4ufHamgZaiEM&amp;imgurl=http://liongadgets.com/wordpress/wp-content/uploads/2012/09/question-mark.jpg&amp;w=4000&amp;h=4000&amp;ei=aQlBUZ-0Kqjh4APX4YGgAQ&amp;zoom=1&amp;ved=1t:3588,r:9,s:0,i:106"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6858000" cy="990600"/>
          </a:xfrm>
        </p:spPr>
        <p:txBody>
          <a:bodyPr>
            <a:normAutofit fontScale="90000"/>
          </a:bodyPr>
          <a:lstStyle/>
          <a:p>
            <a:r>
              <a:rPr lang="en-US" dirty="0" smtClean="0"/>
              <a:t>Adaptive Regret Minimization in Bounded Memory Games</a:t>
            </a:r>
            <a:endParaRPr lang="en-US" dirty="0"/>
          </a:p>
        </p:txBody>
      </p:sp>
      <p:sp>
        <p:nvSpPr>
          <p:cNvPr id="3" name="Subtitle 2"/>
          <p:cNvSpPr>
            <a:spLocks noGrp="1"/>
          </p:cNvSpPr>
          <p:nvPr>
            <p:ph type="subTitle" idx="1"/>
          </p:nvPr>
        </p:nvSpPr>
        <p:spPr>
          <a:xfrm>
            <a:off x="-381000" y="5092184"/>
            <a:ext cx="6858000" cy="666750"/>
          </a:xfrm>
        </p:spPr>
        <p:txBody>
          <a:bodyPr>
            <a:normAutofit fontScale="92500" lnSpcReduction="20000"/>
          </a:bodyPr>
          <a:lstStyle/>
          <a:p>
            <a:r>
              <a:rPr lang="en-US" b="1" dirty="0" smtClean="0"/>
              <a:t> Jeremiah Blocki</a:t>
            </a:r>
            <a:r>
              <a:rPr lang="en-US" dirty="0" smtClean="0"/>
              <a:t>, Nicolas Christin,      </a:t>
            </a:r>
          </a:p>
          <a:p>
            <a:r>
              <a:rPr lang="en-US" dirty="0" smtClean="0"/>
              <a:t>Anupam Datta, Arunesh Sinha      </a:t>
            </a:r>
          </a:p>
          <a:p>
            <a:endParaRPr lang="en-US" dirty="0"/>
          </a:p>
        </p:txBody>
      </p:sp>
      <p:sp>
        <p:nvSpPr>
          <p:cNvPr id="4" name="Slide Number Placeholder 3"/>
          <p:cNvSpPr>
            <a:spLocks noGrp="1"/>
          </p:cNvSpPr>
          <p:nvPr>
            <p:ph type="sldNum" sz="quarter" idx="12"/>
          </p:nvPr>
        </p:nvSpPr>
        <p:spPr/>
        <p:txBody>
          <a:bodyPr/>
          <a:lstStyle/>
          <a:p>
            <a:fld id="{E969542D-8B17-4821-9E79-A741EC2B8F01}" type="slidenum">
              <a:rPr lang="en-US" smtClean="0">
                <a:solidFill>
                  <a:srgbClr val="464653"/>
                </a:solidFill>
              </a:rPr>
              <a:pPr/>
              <a:t>1</a:t>
            </a:fld>
            <a:endParaRPr lang="en-US">
              <a:solidFill>
                <a:srgbClr val="464653"/>
              </a:solidFill>
            </a:endParaRPr>
          </a:p>
        </p:txBody>
      </p:sp>
      <p:sp>
        <p:nvSpPr>
          <p:cNvPr id="5" name="TextBox 4"/>
          <p:cNvSpPr txBox="1"/>
          <p:nvPr/>
        </p:nvSpPr>
        <p:spPr>
          <a:xfrm>
            <a:off x="5181600" y="5758934"/>
            <a:ext cx="3049937" cy="369332"/>
          </a:xfrm>
          <a:prstGeom prst="rect">
            <a:avLst/>
          </a:prstGeom>
          <a:noFill/>
        </p:spPr>
        <p:txBody>
          <a:bodyPr wrap="none" rtlCol="0">
            <a:spAutoFit/>
          </a:bodyPr>
          <a:lstStyle/>
          <a:p>
            <a:pPr fontAlgn="auto">
              <a:spcBef>
                <a:spcPts val="0"/>
              </a:spcBef>
              <a:spcAft>
                <a:spcPts val="0"/>
              </a:spcAft>
            </a:pPr>
            <a:r>
              <a:rPr lang="en-US" dirty="0" err="1" smtClean="0">
                <a:solidFill>
                  <a:prstClr val="black"/>
                </a:solidFill>
                <a:latin typeface="Gill Sans MT"/>
              </a:rPr>
              <a:t>GameSec</a:t>
            </a:r>
            <a:r>
              <a:rPr lang="en-US" dirty="0" smtClean="0">
                <a:solidFill>
                  <a:prstClr val="black"/>
                </a:solidFill>
                <a:latin typeface="Gill Sans MT"/>
              </a:rPr>
              <a:t> 2013 – Invited Paper</a:t>
            </a:r>
            <a:endParaRPr lang="en-US" dirty="0">
              <a:solidFill>
                <a:prstClr val="black"/>
              </a:solidFill>
              <a:latin typeface="Gill Sans MT"/>
            </a:endParaRPr>
          </a:p>
        </p:txBody>
      </p:sp>
      <p:pic>
        <p:nvPicPr>
          <p:cNvPr id="3074" name="Picture 2" descr="http://www.cmu.edu/homeimages/CarnegieMellonUniversity_wordmar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086474"/>
            <a:ext cx="888202" cy="61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8497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10</a:t>
            </a:fld>
            <a:endParaRPr lang="en-US">
              <a:solidFill>
                <a:srgbClr val="464653"/>
              </a:solidFill>
            </a:endParaRPr>
          </a:p>
        </p:txBody>
      </p:sp>
      <p:sp>
        <p:nvSpPr>
          <p:cNvPr id="4" name="Content Placeholder 3"/>
          <p:cNvSpPr>
            <a:spLocks noGrp="1"/>
          </p:cNvSpPr>
          <p:nvPr>
            <p:ph sz="quarter" idx="1"/>
          </p:nvPr>
        </p:nvSpPr>
        <p:spPr/>
        <p:txBody>
          <a:bodyPr/>
          <a:lstStyle/>
          <a:p>
            <a:r>
              <a:rPr lang="en-US" sz="3200" b="1" dirty="0" smtClean="0"/>
              <a:t>Motivation</a:t>
            </a:r>
          </a:p>
          <a:p>
            <a:r>
              <a:rPr lang="en-US" sz="3200" b="1" dirty="0" smtClean="0"/>
              <a:t>Background</a:t>
            </a:r>
          </a:p>
          <a:p>
            <a:pPr lvl="1"/>
            <a:r>
              <a:rPr lang="en-US" sz="2900" b="1" dirty="0" smtClean="0"/>
              <a:t>Standard Definition of Regret</a:t>
            </a:r>
          </a:p>
          <a:p>
            <a:pPr lvl="1"/>
            <a:r>
              <a:rPr lang="en-US" sz="2900" b="1" dirty="0" smtClean="0"/>
              <a:t>Regret Minimization Algorithms</a:t>
            </a:r>
          </a:p>
          <a:p>
            <a:pPr lvl="1"/>
            <a:r>
              <a:rPr lang="en-US" sz="2900" b="1" dirty="0" smtClean="0"/>
              <a:t>Limitations</a:t>
            </a:r>
            <a:endParaRPr lang="en-US" sz="2900" b="1" dirty="0"/>
          </a:p>
          <a:p>
            <a:r>
              <a:rPr lang="en-US" sz="3200" dirty="0" smtClean="0"/>
              <a:t>Our Contributions</a:t>
            </a:r>
          </a:p>
          <a:p>
            <a:pPr lvl="1"/>
            <a:r>
              <a:rPr lang="en-US" sz="2900" dirty="0" smtClean="0"/>
              <a:t>Bounded </a:t>
            </a:r>
            <a:r>
              <a:rPr lang="en-US" sz="2900" dirty="0"/>
              <a:t>Memory </a:t>
            </a:r>
            <a:r>
              <a:rPr lang="en-US" sz="2900" dirty="0" smtClean="0"/>
              <a:t>Games</a:t>
            </a:r>
            <a:endParaRPr lang="en-US" sz="2900" dirty="0"/>
          </a:p>
          <a:p>
            <a:pPr lvl="1"/>
            <a:r>
              <a:rPr lang="en-US" sz="2900" dirty="0" smtClean="0"/>
              <a:t>Adaptive Regret</a:t>
            </a:r>
            <a:endParaRPr lang="en-US" sz="2900" dirty="0"/>
          </a:p>
          <a:p>
            <a:pPr lvl="1"/>
            <a:r>
              <a:rPr lang="en-US" sz="2900" dirty="0" smtClean="0"/>
              <a:t>Results</a:t>
            </a:r>
            <a:endParaRPr lang="en-US" sz="2900" dirty="0"/>
          </a:p>
          <a:p>
            <a:endParaRPr lang="en-US" dirty="0"/>
          </a:p>
        </p:txBody>
      </p:sp>
    </p:spTree>
    <p:extLst>
      <p:ext uri="{BB962C8B-B14F-4D97-AF65-F5344CB8AC3E}">
        <p14:creationId xmlns:p14="http://schemas.microsoft.com/office/powerpoint/2010/main" val="688156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 Repeated Game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11</a:t>
            </a:fld>
            <a:endParaRPr lang="en-US">
              <a:solidFill>
                <a:srgbClr val="464653"/>
              </a:solidFill>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r="-100000" b="-235000"/>
                          </a:stretch>
                        </a:blipFill>
                      </a:tcPr>
                    </a:tc>
                    <a:tc>
                      <a:txBody>
                        <a:bodyPr/>
                        <a:lstStyle/>
                        <a:p>
                          <a:endParaRPr lang="en-US"/>
                        </a:p>
                      </a:txBody>
                      <a:tcPr>
                        <a:blipFill rotWithShape="1">
                          <a:blip r:embed="rId3"/>
                          <a:stretch>
                            <a:fillRect l="-100000"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0" name="TextBox 19"/>
          <p:cNvSpPr txBox="1"/>
          <p:nvPr/>
        </p:nvSpPr>
        <p:spPr>
          <a:xfrm>
            <a:off x="2855607" y="252337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1" name="TextBox 20"/>
          <p:cNvSpPr txBox="1"/>
          <p:nvPr/>
        </p:nvSpPr>
        <p:spPr>
          <a:xfrm>
            <a:off x="2883499" y="28927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22" name="TextBox 21"/>
          <p:cNvSpPr txBox="1"/>
          <p:nvPr/>
        </p:nvSpPr>
        <p:spPr>
          <a:xfrm>
            <a:off x="689090" y="1219200"/>
            <a:ext cx="41115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(D) Expected Utility</a:t>
            </a:r>
            <a:endParaRPr lang="en-US" sz="2400" dirty="0">
              <a:solidFill>
                <a:prstClr val="black"/>
              </a:solidFill>
            </a:endParaRPr>
          </a:p>
        </p:txBody>
      </p:sp>
      <p:sp>
        <p:nvSpPr>
          <p:cNvPr id="26" name="Rectangle 25"/>
          <p:cNvSpPr/>
          <p:nvPr/>
        </p:nvSpPr>
        <p:spPr>
          <a:xfrm>
            <a:off x="685800" y="1221048"/>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33" y="1497889"/>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953000" y="2971800"/>
            <a:ext cx="653233" cy="438199"/>
          </a:xfrm>
          <a:prstGeom prst="ellipse">
            <a:avLst/>
          </a:prstGeom>
          <a:solidFill>
            <a:schemeClr val="tx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572000" y="3409999"/>
            <a:ext cx="533400" cy="6286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52399" y="4084320"/>
                <a:ext cx="5334001" cy="846963"/>
              </a:xfrm>
              <a:prstGeom prst="rect">
                <a:avLst/>
              </a:prstGeom>
              <a:noFill/>
            </p:spPr>
            <p:txBody>
              <a:bodyPr wrap="square" rtlCol="0">
                <a:spAutoFit/>
              </a:bodyPr>
              <a:lstStyle/>
              <a:p>
                <a14:m>
                  <m:oMath xmlns:m="http://schemas.openxmlformats.org/officeDocument/2006/math">
                    <m:func>
                      <m:funcPr>
                        <m:ctrlPr>
                          <a:rPr lang="en-US" i="1" smtClean="0">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3"/>
                                                <m:mcJc m:val="center"/>
                                              </m:mcPr>
                                            </m:mc>
                                          </m:mcs>
                                          <m:ctrlPr>
                                            <a:rPr lang="en-US" i="1" smtClean="0">
                                              <a:latin typeface="Cambria Math"/>
                                            </a:rPr>
                                          </m:ctrlPr>
                                        </m:mPr>
                                        <m:mr>
                                          <m:e/>
                                          <m:e/>
                                          <m:e/>
                                        </m:mr>
                                        <m:mr>
                                          <m:e/>
                                          <m:e/>
                                          <m:e/>
                                        </m:mr>
                                        <m:mr>
                                          <m:e/>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3"/>
                                      <m:mcJc m:val="center"/>
                                    </m:mcPr>
                                  </m:mc>
                                </m:mcs>
                                <m:ctrlPr>
                                  <a:rPr lang="en-US" i="1" smtClean="0">
                                    <a:latin typeface="Cambria Math"/>
                                  </a:rPr>
                                </m:ctrlPr>
                              </m:mPr>
                              <m:mr>
                                <m:e/>
                                <m:e/>
                                <m:e/>
                              </m:mr>
                              <m:mr>
                                <m:e/>
                                <m:e/>
                                <m:e/>
                              </m:mr>
                              <m:mr>
                                <m:e/>
                                <m:e/>
                                <m:e/>
                              </m:mr>
                            </m:m>
                            <m:r>
                              <a:rPr lang="en-US" b="0" i="1" smtClean="0">
                                <a:latin typeface="Cambria Math"/>
                              </a:rPr>
                              <m:t> ,</m:t>
                            </m:r>
                            <m:r>
                              <m:rPr>
                                <m:brk m:alnAt="7"/>
                              </m:rPr>
                              <a:rPr lang="en-US" i="1">
                                <a:latin typeface="Cambria Math"/>
                              </a:rPr>
                              <m:t>𝐿</m:t>
                            </m:r>
                            <m:r>
                              <a:rPr lang="en-US" i="1">
                                <a:latin typeface="Cambria Math"/>
                              </a:rPr>
                              <m:t>𝑜𝑤</m:t>
                            </m:r>
                          </m:e>
                        </m:d>
                        <m:r>
                          <a:rPr lang="en-US" b="0" i="1" smtClean="0">
                            <a:latin typeface="Cambria Math"/>
                          </a:rPr>
                          <m:t>  </m:t>
                        </m:r>
                      </m:e>
                    </m:func>
                  </m:oMath>
                </a14:m>
                <a:r>
                  <a:rPr lang="en-US" dirty="0"/>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52399" y="4084320"/>
                <a:ext cx="5334001" cy="84696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105400" y="4084320"/>
                <a:ext cx="4037965" cy="846963"/>
              </a:xfrm>
              <a:prstGeom prst="rect">
                <a:avLst/>
              </a:prstGeom>
              <a:noFill/>
            </p:spPr>
            <p:txBody>
              <a:bodyPr wrap="none" rtlCol="0">
                <a:spAutoFit/>
              </a:bodyPr>
              <a:lstStyle/>
              <a:p>
                <a14:m>
                  <m:oMath xmlns:m="http://schemas.openxmlformats.org/officeDocument/2006/math">
                    <m:func>
                      <m:funcPr>
                        <m:ctrlPr>
                          <a:rPr lang="en-US" i="1" smtClean="0">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mr>
                                        <m:mr>
                                          <m:e/>
                                          <m:e/>
                                        </m:mr>
                                        <m:mr>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2"/>
                                      <m:mcJc m:val="center"/>
                                    </m:mcPr>
                                  </m:mc>
                                </m:mcs>
                                <m:ctrlPr>
                                  <a:rPr lang="en-US" i="1" smtClean="0">
                                    <a:latin typeface="Cambria Math"/>
                                  </a:rPr>
                                </m:ctrlPr>
                              </m:mPr>
                              <m:mr>
                                <m:e/>
                                <m:e/>
                              </m:mr>
                              <m:mr>
                                <m:e/>
                                <m:e/>
                              </m:mr>
                              <m:mr>
                                <m:e/>
                                <m:e/>
                              </m:mr>
                            </m:m>
                            <m:r>
                              <a:rPr lang="en-US" b="0" i="1" smtClean="0">
                                <a:latin typeface="Cambria Math"/>
                              </a:rPr>
                              <m:t> , </m:t>
                            </m:r>
                            <m:r>
                              <a:rPr lang="en-US" b="0" i="1" smtClean="0">
                                <a:latin typeface="Cambria Math"/>
                              </a:rPr>
                              <m:t>𝐿𝑜𝑤</m:t>
                            </m:r>
                          </m:e>
                        </m:d>
                      </m:e>
                    </m:func>
                  </m:oMath>
                </a14:m>
                <a:r>
                  <a:rPr lang="en-US" dirty="0"/>
                  <a:t> </a:t>
                </a:r>
              </a:p>
            </p:txBody>
          </p:sp>
        </mc:Choice>
        <mc:Fallback xmlns="">
          <p:sp>
            <p:nvSpPr>
              <p:cNvPr id="33" name="TextBox 32"/>
              <p:cNvSpPr txBox="1">
                <a:spLocks noRot="1" noChangeAspect="1" noMove="1" noResize="1" noEditPoints="1" noAdjustHandles="1" noChangeArrowheads="1" noChangeShapeType="1" noTextEdit="1"/>
              </p:cNvSpPr>
              <p:nvPr/>
            </p:nvSpPr>
            <p:spPr>
              <a:xfrm>
                <a:off x="5105400" y="4084320"/>
                <a:ext cx="4037965" cy="846963"/>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530381" y="4935765"/>
                <a:ext cx="5044651" cy="846963"/>
              </a:xfrm>
              <a:prstGeom prst="rect">
                <a:avLst/>
              </a:prstGeom>
              <a:noFill/>
            </p:spPr>
            <p:txBody>
              <a:bodyPr wrap="none" rtlCol="0">
                <a:spAutoFit/>
              </a:bodyPr>
              <a:lstStyle/>
              <a:p>
                <a14:m>
                  <m:oMath xmlns:m="http://schemas.openxmlformats.org/officeDocument/2006/math">
                    <m:func>
                      <m:funcPr>
                        <m:ctrlPr>
                          <a:rPr lang="en-US" i="1" smtClean="0">
                            <a:latin typeface="Cambria Math"/>
                          </a:rPr>
                        </m:ctrlPr>
                      </m:funcPr>
                      <m:fName>
                        <m:r>
                          <a:rPr lang="en-US" b="0" i="0" smtClean="0">
                            <a:latin typeface="Cambria Math"/>
                          </a:rPr>
                          <m:t>+</m:t>
                        </m:r>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smtClean="0">
                                    <a:latin typeface="Cambria Math"/>
                                  </a:rPr>
                                </m:ctrlPr>
                              </m:mPr>
                              <m:mr>
                                <m:e>
                                  <m:d>
                                    <m:dPr>
                                      <m:begChr m:val=""/>
                                      <m:endChr m:val="|"/>
                                      <m:ctrlPr>
                                        <a:rPr lang="en-US" i="1" smtClean="0">
                                          <a:latin typeface="Cambria Math"/>
                                        </a:rPr>
                                      </m:ctrlPr>
                                    </m:dPr>
                                    <m:e>
                                      <m:m>
                                        <m:mPr>
                                          <m:mcs>
                                            <m:mc>
                                              <m:mcPr>
                                                <m:count m:val="3"/>
                                                <m:mcJc m:val="center"/>
                                              </m:mcPr>
                                            </m:mc>
                                          </m:mcs>
                                          <m:ctrlPr>
                                            <a:rPr lang="en-US" i="1" smtClean="0">
                                              <a:latin typeface="Cambria Math"/>
                                            </a:rPr>
                                          </m:ctrlPr>
                                        </m:mPr>
                                        <m:mr>
                                          <m:e/>
                                          <m:e/>
                                          <m:e/>
                                        </m:mr>
                                        <m:mr>
                                          <m:e/>
                                          <m:e/>
                                          <m:e/>
                                        </m:mr>
                                        <m:mr>
                                          <m:e/>
                                          <m:e/>
                                          <m:e/>
                                        </m:mr>
                                      </m:m>
                                    </m:e>
                                  </m:d>
                                </m:e>
                                <m:e>
                                  <m:m>
                                    <m:mPr>
                                      <m:mcs>
                                        <m:mc>
                                          <m:mcPr>
                                            <m:count m:val="1"/>
                                            <m:mcJc m:val="center"/>
                                          </m:mcPr>
                                        </m:mc>
                                      </m:mcs>
                                      <m:ctrlPr>
                                        <a:rPr lang="en-US" i="1" smtClean="0">
                                          <a:latin typeface="Cambria Math"/>
                                        </a:rPr>
                                      </m:ctrlPr>
                                    </m:mPr>
                                    <m:mr>
                                      <m:e>
                                        <m:r>
                                          <m:rPr>
                                            <m:brk m:alnAt="7"/>
                                          </m:rPr>
                                          <a:rPr lang="en-US" b="0" i="1" smtClean="0">
                                            <a:latin typeface="Cambria Math"/>
                                          </a:rPr>
                                          <m:t>𝐿</m:t>
                                        </m:r>
                                        <m:r>
                                          <a:rPr lang="en-US" b="0" i="1" smtClean="0">
                                            <a:latin typeface="Cambria Math"/>
                                          </a:rPr>
                                          <m:t>𝑜𝑤</m:t>
                                        </m:r>
                                        <m:r>
                                          <a:rPr lang="en-US" b="0" i="1" smtClean="0">
                                            <a:latin typeface="Cambria Math"/>
                                          </a:rPr>
                                          <m:t>,</m:t>
                                        </m:r>
                                      </m:e>
                                    </m:mr>
                                    <m:mr>
                                      <m:e>
                                        <m:r>
                                          <a:rPr lang="en-US" b="0" i="1" smtClean="0">
                                            <a:latin typeface="Cambria Math"/>
                                          </a:rPr>
                                          <m:t>𝑆𝑝𝑒𝑒𝑑</m:t>
                                        </m:r>
                                      </m:e>
                                    </m:mr>
                                  </m:m>
                                </m:e>
                              </m:mr>
                            </m:m>
                          </m:e>
                        </m:d>
                      </m:e>
                    </m:func>
                    <m:func>
                      <m:funcPr>
                        <m:ctrlPr>
                          <a:rPr lang="en-US" i="1">
                            <a:latin typeface="Cambria Math"/>
                          </a:rPr>
                        </m:ctrlPr>
                      </m:funcPr>
                      <m:fName>
                        <m:sSub>
                          <m:sSubPr>
                            <m:ctrlPr>
                              <a:rPr lang="en-US" i="1">
                                <a:latin typeface="Cambria Math"/>
                              </a:rPr>
                            </m:ctrlPr>
                          </m:sSubPr>
                          <m:e>
                            <m:r>
                              <m:rPr>
                                <m:sty m:val="p"/>
                              </m:rPr>
                              <a:rPr lang="en-US">
                                <a:latin typeface="Cambria Math"/>
                              </a:rPr>
                              <m:t>U</m:t>
                            </m:r>
                          </m:e>
                          <m:sub>
                            <m:r>
                              <a:rPr lang="en-US" i="1">
                                <a:latin typeface="Cambria Math"/>
                              </a:rPr>
                              <m:t>𝐷</m:t>
                            </m:r>
                          </m:sub>
                        </m:sSub>
                      </m:fName>
                      <m:e>
                        <m:d>
                          <m:dPr>
                            <m:begChr m:val="["/>
                            <m:endChr m:val="]"/>
                            <m:ctrlPr>
                              <a:rPr lang="en-US" i="1">
                                <a:latin typeface="Cambria Math"/>
                              </a:rPr>
                            </m:ctrlPr>
                          </m:dPr>
                          <m:e>
                            <m:m>
                              <m:mPr>
                                <m:mcs>
                                  <m:mc>
                                    <m:mcPr>
                                      <m:count m:val="3"/>
                                      <m:mcJc m:val="center"/>
                                    </m:mcPr>
                                  </m:mc>
                                </m:mcs>
                                <m:ctrlPr>
                                  <a:rPr lang="en-US" i="1" smtClean="0">
                                    <a:latin typeface="Cambria Math"/>
                                  </a:rPr>
                                </m:ctrlPr>
                              </m:mPr>
                              <m:mr>
                                <m:e/>
                                <m:e/>
                                <m:e/>
                              </m:mr>
                              <m:mr>
                                <m:e/>
                                <m:e/>
                                <m:e/>
                              </m:mr>
                              <m:mr>
                                <m:e/>
                                <m:e/>
                                <m:e/>
                              </m:mr>
                            </m:m>
                            <m:r>
                              <a:rPr lang="en-US" b="0" i="1" smtClean="0">
                                <a:latin typeface="Cambria Math"/>
                              </a:rPr>
                              <m:t>, </m:t>
                            </m:r>
                            <m:r>
                              <a:rPr lang="en-US" b="0" i="1" smtClean="0">
                                <a:latin typeface="Cambria Math"/>
                              </a:rPr>
                              <m:t>𝐿𝑜𝑤</m:t>
                            </m:r>
                          </m:e>
                        </m:d>
                      </m:e>
                    </m:func>
                  </m:oMath>
                </a14:m>
                <a:r>
                  <a:rPr lang="en-US" dirty="0"/>
                  <a:t> </a:t>
                </a:r>
              </a:p>
            </p:txBody>
          </p:sp>
        </mc:Choice>
        <mc:Fallback xmlns="">
          <p:sp>
            <p:nvSpPr>
              <p:cNvPr id="34" name="TextBox 33"/>
              <p:cNvSpPr txBox="1">
                <a:spLocks noRot="1" noChangeAspect="1" noMove="1" noResize="1" noEditPoints="1" noAdjustHandles="1" noChangeArrowheads="1" noChangeShapeType="1" noTextEdit="1"/>
              </p:cNvSpPr>
              <p:nvPr/>
            </p:nvSpPr>
            <p:spPr>
              <a:xfrm>
                <a:off x="1530381" y="4935765"/>
                <a:ext cx="5044651" cy="846963"/>
              </a:xfrm>
              <a:prstGeom prst="rect">
                <a:avLst/>
              </a:prstGeom>
              <a:blipFill rotWithShape="1">
                <a:blip r:embed="rId7"/>
                <a:stretch>
                  <a:fillRect/>
                </a:stretch>
              </a:blipFill>
            </p:spPr>
            <p:txBody>
              <a:bodyPr/>
              <a:lstStyle/>
              <a:p>
                <a:r>
                  <a:rPr lang="en-US">
                    <a:noFill/>
                  </a:rPr>
                  <a:t> </a:t>
                </a:r>
              </a:p>
            </p:txBody>
          </p:sp>
        </mc:Fallback>
      </mc:AlternateContent>
      <p:pic>
        <p:nvPicPr>
          <p:cNvPr id="35" name="Picture 24" descr="http://media.katu.com/images/120622_lombard_crash_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4183525"/>
            <a:ext cx="1029174" cy="6485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descr="http://media.katu.com/images/120622_lombard_crash_66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61116" y="4183525"/>
            <a:ext cx="1029174" cy="6485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6" descr="http://image.shutterstock.com/display_pic_with_logo/368086/368086,1267510249,1/stock-photo-police-officer-writing-a-traffic-citation-477688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7978" y="4160369"/>
            <a:ext cx="653233" cy="69486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6" descr="http://image.shutterstock.com/display_pic_with_logo/368086/368086,1267510249,1/stock-photo-police-officer-writing-a-traffic-citation-4776885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7946" y="4181936"/>
            <a:ext cx="653233" cy="69486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2" descr="http://bipolarbearnz.files.wordpress.com/2011/08/police_man_vector.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6096"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us.123rf.com/400wm/400/400/bluehand/bluehand1108/bluehand110800003/10129523-summer-sunny-day-vector-graphic.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31080" y="4935518"/>
            <a:ext cx="851352" cy="84721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8346" y="4951279"/>
            <a:ext cx="894670" cy="890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16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 Repeated Game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12</a:t>
            </a:fld>
            <a:endParaRPr lang="en-US">
              <a:solidFill>
                <a:srgbClr val="464653"/>
              </a:solidFill>
            </a:endParaRPr>
          </a:p>
        </p:txBody>
      </p:sp>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3455541612"/>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3732602303"/>
                  </p:ext>
                </p:extLst>
              </p:nvPr>
            </p:nvGraphicFramePr>
            <p:xfrm>
              <a:off x="4671548" y="2250892"/>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r="-100000" b="-235000"/>
                          </a:stretch>
                        </a:blipFill>
                      </a:tcPr>
                    </a:tc>
                    <a:tc>
                      <a:txBody>
                        <a:bodyPr/>
                        <a:lstStyle/>
                        <a:p>
                          <a:endParaRPr lang="en-US"/>
                        </a:p>
                      </a:txBody>
                      <a:tcPr>
                        <a:blipFill rotWithShape="1">
                          <a:blip r:embed="rId3"/>
                          <a:stretch>
                            <a:fillRect l="-100000"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0" name="TextBox 19"/>
          <p:cNvSpPr txBox="1"/>
          <p:nvPr/>
        </p:nvSpPr>
        <p:spPr>
          <a:xfrm>
            <a:off x="2855607" y="252337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1" name="TextBox 20"/>
          <p:cNvSpPr txBox="1"/>
          <p:nvPr/>
        </p:nvSpPr>
        <p:spPr>
          <a:xfrm>
            <a:off x="2883499" y="28927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22" name="TextBox 21"/>
          <p:cNvSpPr txBox="1"/>
          <p:nvPr/>
        </p:nvSpPr>
        <p:spPr>
          <a:xfrm>
            <a:off x="689090" y="1219200"/>
            <a:ext cx="41115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(D) Expected Utility</a:t>
            </a:r>
            <a:endParaRPr lang="en-US" sz="2400" dirty="0">
              <a:solidFill>
                <a:prstClr val="black"/>
              </a:solidFill>
            </a:endParaRPr>
          </a:p>
        </p:txBody>
      </p:sp>
      <p:sp>
        <p:nvSpPr>
          <p:cNvPr id="26" name="Rectangle 25"/>
          <p:cNvSpPr/>
          <p:nvPr/>
        </p:nvSpPr>
        <p:spPr>
          <a:xfrm>
            <a:off x="685800" y="1221048"/>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8"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33" y="1497889"/>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6096"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03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2" name="TextBox 11"/>
          <p:cNvSpPr txBox="1"/>
          <p:nvPr/>
        </p:nvSpPr>
        <p:spPr>
          <a:xfrm>
            <a:off x="533400" y="1231312"/>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Experts</a:t>
            </a:r>
            <a:endParaRPr lang="en-US" sz="2400" dirty="0">
              <a:solidFill>
                <a:prstClr val="black"/>
              </a:solidFill>
            </a:endParaRPr>
          </a:p>
        </p:txBody>
      </p:sp>
      <p:sp>
        <p:nvSpPr>
          <p:cNvPr id="16" name="Rectangle 15"/>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13</a:t>
            </a:fld>
            <a:endParaRPr lang="en-US">
              <a:solidFill>
                <a:srgbClr val="464653"/>
              </a:solidFill>
            </a:endParaRPr>
          </a:p>
        </p:txBody>
      </p:sp>
      <p:pic>
        <p:nvPicPr>
          <p:cNvPr id="1331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20" name="Cloud Callout 19"/>
          <p:cNvSpPr/>
          <p:nvPr/>
        </p:nvSpPr>
        <p:spPr>
          <a:xfrm>
            <a:off x="6561268" y="2667000"/>
            <a:ext cx="1828800" cy="3124200"/>
          </a:xfrm>
          <a:prstGeom prst="cloudCallout">
            <a:avLst>
              <a:gd name="adj1" fmla="val -133774"/>
              <a:gd name="adj2" fmla="val -35635"/>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22" name="Cloud Callout 21"/>
          <p:cNvSpPr/>
          <p:nvPr/>
        </p:nvSpPr>
        <p:spPr>
          <a:xfrm>
            <a:off x="613186" y="3276152"/>
            <a:ext cx="1828800" cy="2591248"/>
          </a:xfrm>
          <a:prstGeom prst="cloudCallout">
            <a:avLst>
              <a:gd name="adj1" fmla="val 115049"/>
              <a:gd name="adj2" fmla="val -49753"/>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pic>
        <p:nvPicPr>
          <p:cNvPr id="23" name="Picture 22" descr="http://bipolarbearnz.files.wordpress.com/2011/08/police_man_vec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1600200"/>
            <a:ext cx="721708" cy="962277"/>
          </a:xfrm>
          <a:prstGeom prst="rect">
            <a:avLst/>
          </a:prstGeom>
          <a:noFill/>
          <a:extLst>
            <a:ext uri="{909E8E84-426E-40DD-AFC4-6F175D3DCCD1}">
              <a14:hiddenFill xmlns:a14="http://schemas.microsoft.com/office/drawing/2010/main">
                <a:solidFill>
                  <a:srgbClr val="FFFFFF"/>
                </a:solidFill>
              </a14:hiddenFill>
            </a:ext>
          </a:extLst>
        </p:spPr>
      </p:pic>
      <p:sp>
        <p:nvSpPr>
          <p:cNvPr id="21" name="Cloud Callout 20"/>
          <p:cNvSpPr/>
          <p:nvPr/>
        </p:nvSpPr>
        <p:spPr>
          <a:xfrm>
            <a:off x="4808668" y="1484556"/>
            <a:ext cx="3116132" cy="733677"/>
          </a:xfrm>
          <a:prstGeom prst="cloudCallout">
            <a:avLst>
              <a:gd name="adj1" fmla="val -86275"/>
              <a:gd name="adj2" fmla="val 14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should I do?</a:t>
            </a:r>
            <a:endParaRPr lang="en-US" dirty="0"/>
          </a:p>
        </p:txBody>
      </p:sp>
    </p:spTree>
    <p:extLst>
      <p:ext uri="{BB962C8B-B14F-4D97-AF65-F5344CB8AC3E}">
        <p14:creationId xmlns:p14="http://schemas.microsoft.com/office/powerpoint/2010/main" val="245102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855849186"/>
              </p:ext>
            </p:extLst>
          </p:nvPr>
        </p:nvGraphicFramePr>
        <p:xfrm>
          <a:off x="38862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Behave</a:t>
                      </a:r>
                      <a:endParaRPr lang="en-US" dirty="0"/>
                    </a:p>
                  </a:txBody>
                  <a:tcPr/>
                </a:tc>
              </a:tr>
              <a:tr h="370840">
                <a:tc>
                  <a:txBody>
                    <a:bodyPr/>
                    <a:lstStyle/>
                    <a:p>
                      <a:r>
                        <a:rPr lang="en-US" dirty="0" smtClean="0">
                          <a:solidFill>
                            <a:srgbClr val="002060"/>
                          </a:solidFill>
                        </a:rPr>
                        <a:t>Low</a:t>
                      </a:r>
                      <a:endParaRPr lang="en-US" dirty="0">
                        <a:solidFill>
                          <a:srgbClr val="002060"/>
                        </a:solidFill>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666309017"/>
              </p:ext>
            </p:extLst>
          </p:nvPr>
        </p:nvGraphicFramePr>
        <p:xfrm>
          <a:off x="50292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Behave</a:t>
                      </a:r>
                      <a:endParaRPr lang="en-US" dirty="0"/>
                    </a:p>
                  </a:txBody>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1279563"/>
              </p:ext>
            </p:extLst>
          </p:nvPr>
        </p:nvGraphicFramePr>
        <p:xfrm>
          <a:off x="2667000"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Speed</a:t>
                      </a:r>
                      <a:endParaRPr lang="en-US" dirty="0"/>
                    </a:p>
                  </a:txBody>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482445220"/>
              </p:ext>
            </p:extLst>
          </p:nvPr>
        </p:nvGraphicFramePr>
        <p:xfrm>
          <a:off x="2667000" y="5496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879136945"/>
              </p:ext>
            </p:extLst>
          </p:nvPr>
        </p:nvGraphicFramePr>
        <p:xfrm>
          <a:off x="3886200" y="5502796"/>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268591206"/>
              </p:ext>
            </p:extLst>
          </p:nvPr>
        </p:nvGraphicFramePr>
        <p:xfrm>
          <a:off x="5105400" y="5506720"/>
          <a:ext cx="1143000" cy="741680"/>
        </p:xfrm>
        <a:graphic>
          <a:graphicData uri="http://schemas.openxmlformats.org/drawingml/2006/table">
            <a:tbl>
              <a:tblPr firstRow="1" bandRow="1">
                <a:tableStyleId>{5C22544A-7EE6-4342-B048-85BDC9FD1C3A}</a:tableStyleId>
              </a:tblPr>
              <a:tblGrid>
                <a:gridCol w="1143000"/>
              </a:tblGrid>
              <a:tr h="370840">
                <a:tc>
                  <a:txBody>
                    <a:bodyPr/>
                    <a:lstStyle/>
                    <a:p>
                      <a:r>
                        <a:rPr lang="en-US" dirty="0" smtClean="0">
                          <a:solidFill>
                            <a:srgbClr val="002060"/>
                          </a:solidFill>
                        </a:rPr>
                        <a:t>Low</a:t>
                      </a:r>
                      <a:endParaRPr lang="en-US" dirty="0">
                        <a:solidFill>
                          <a:srgbClr val="002060"/>
                        </a:solidFill>
                      </a:endParaRPr>
                    </a:p>
                  </a:txBody>
                  <a:tcPr>
                    <a:solidFill>
                      <a:schemeClr val="bg2"/>
                    </a:solidFill>
                  </a:tcPr>
                </a:tc>
              </a:tr>
              <a:tr h="370840">
                <a:tc>
                  <a:txBody>
                    <a:bodyPr/>
                    <a:lstStyle/>
                    <a:p>
                      <a:r>
                        <a:rPr lang="en-US" dirty="0" smtClean="0">
                          <a:solidFill>
                            <a:srgbClr val="FF0000"/>
                          </a:solidFill>
                        </a:rPr>
                        <a:t>High</a:t>
                      </a:r>
                      <a:endParaRPr lang="en-US" dirty="0">
                        <a:solidFill>
                          <a:srgbClr val="FF0000"/>
                        </a:solidFill>
                      </a:endParaRPr>
                    </a:p>
                  </a:txBody>
                  <a:tcPr/>
                </a:tc>
              </a:tr>
            </a:tbl>
          </a:graphicData>
        </a:graphic>
      </p:graphicFrame>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012751840"/>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012751840"/>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886200"/>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Experts</a:t>
            </a:r>
            <a:endParaRPr lang="en-US" sz="2400" dirty="0">
              <a:solidFill>
                <a:prstClr val="black"/>
              </a:solidFill>
            </a:endParaRPr>
          </a:p>
        </p:txBody>
      </p:sp>
      <p:sp>
        <p:nvSpPr>
          <p:cNvPr id="16" name="Rectangle 15"/>
          <p:cNvSpPr/>
          <p:nvPr/>
        </p:nvSpPr>
        <p:spPr>
          <a:xfrm>
            <a:off x="1219200" y="3886200"/>
            <a:ext cx="65532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14</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3443091185"/>
              </p:ext>
            </p:extLst>
          </p:nvPr>
        </p:nvGraphicFramePr>
        <p:xfrm>
          <a:off x="1295400" y="4734560"/>
          <a:ext cx="1371600" cy="741680"/>
        </p:xfrm>
        <a:graphic>
          <a:graphicData uri="http://schemas.openxmlformats.org/drawingml/2006/table">
            <a:tbl>
              <a:tblPr firstRow="1" bandRow="1">
                <a:tableStyleId>{5C22544A-7EE6-4342-B048-85BDC9FD1C3A}</a:tableStyleId>
              </a:tblPr>
              <a:tblGrid>
                <a:gridCol w="1371600"/>
              </a:tblGrid>
              <a:tr h="370840">
                <a:tc>
                  <a:txBody>
                    <a:bodyPr/>
                    <a:lstStyle/>
                    <a:p>
                      <a:r>
                        <a:rPr lang="en-US" dirty="0" smtClean="0"/>
                        <a:t>Adversary</a:t>
                      </a:r>
                      <a:endParaRPr lang="en-US" dirty="0"/>
                    </a:p>
                  </a:txBody>
                  <a:tcPr/>
                </a:tc>
              </a:tr>
              <a:tr h="370840">
                <a:tc>
                  <a:txBody>
                    <a:bodyPr/>
                    <a:lstStyle/>
                    <a:p>
                      <a:r>
                        <a:rPr lang="en-US" b="1" dirty="0" smtClean="0"/>
                        <a:t>Defender</a:t>
                      </a:r>
                      <a:endParaRPr lang="en-US" b="1"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80019332"/>
              </p:ext>
            </p:extLst>
          </p:nvPr>
        </p:nvGraphicFramePr>
        <p:xfrm>
          <a:off x="6400385" y="4734560"/>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Utility</a:t>
                      </a:r>
                      <a:endParaRPr lang="en-US" dirty="0"/>
                    </a:p>
                  </a:txBody>
                  <a:tcPr/>
                </a:tc>
              </a:tr>
              <a:tr h="370840">
                <a:tc>
                  <a:txBody>
                    <a:bodyPr/>
                    <a:lstStyle/>
                    <a:p>
                      <a:r>
                        <a:rPr lang="en-US" b="1" dirty="0" smtClean="0"/>
                        <a:t>1.89</a:t>
                      </a:r>
                      <a:endParaRPr lang="en-US" b="1" dirty="0"/>
                    </a:p>
                  </a:txBody>
                  <a:tcPr/>
                </a:tc>
              </a:tr>
            </a:tbl>
          </a:graphicData>
        </a:graphic>
      </p:graphicFrame>
      <p:pic>
        <p:nvPicPr>
          <p:cNvPr id="22"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3083" y="2343668"/>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7432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743200" y="510932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10200" y="266700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62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62400" y="5119712"/>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632450" y="305700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05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05400" y="510932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32450" y="266700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1191050879"/>
              </p:ext>
            </p:extLst>
          </p:nvPr>
        </p:nvGraphicFramePr>
        <p:xfrm>
          <a:off x="6400800" y="5494476"/>
          <a:ext cx="1219200" cy="741680"/>
        </p:xfrm>
        <a:graphic>
          <a:graphicData uri="http://schemas.openxmlformats.org/drawingml/2006/table">
            <a:tbl>
              <a:tblPr firstRow="1" bandRow="1">
                <a:tableStyleId>{5C22544A-7EE6-4342-B048-85BDC9FD1C3A}</a:tableStyleId>
              </a:tblPr>
              <a:tblGrid>
                <a:gridCol w="1219200"/>
              </a:tblGrid>
              <a:tr h="370840">
                <a:tc>
                  <a:txBody>
                    <a:bodyPr/>
                    <a:lstStyle/>
                    <a:p>
                      <a:r>
                        <a:rPr lang="en-US" b="1" dirty="0" smtClean="0">
                          <a:solidFill>
                            <a:schemeClr val="tx1"/>
                          </a:solidFill>
                        </a:rPr>
                        <a:t>2.2</a:t>
                      </a:r>
                      <a:endParaRPr lang="en-US" b="1" dirty="0">
                        <a:solidFill>
                          <a:schemeClr val="tx1"/>
                        </a:solidFill>
                      </a:endParaRPr>
                    </a:p>
                  </a:txBody>
                  <a:tcPr>
                    <a:solidFill>
                      <a:schemeClr val="bg2"/>
                    </a:solidFill>
                  </a:tcPr>
                </a:tc>
              </a:tr>
              <a:tr h="370840">
                <a:tc>
                  <a:txBody>
                    <a:bodyPr/>
                    <a:lstStyle/>
                    <a:p>
                      <a:r>
                        <a:rPr lang="en-US" b="1" dirty="0" smtClean="0"/>
                        <a:t>1.59</a:t>
                      </a:r>
                      <a:endParaRPr lang="en-US" b="1" dirty="0"/>
                    </a:p>
                  </a:txBody>
                  <a:tcPr/>
                </a:tc>
              </a:tr>
            </a:tbl>
          </a:graphicData>
        </a:graphic>
      </p:graphicFrame>
      <p:sp>
        <p:nvSpPr>
          <p:cNvPr id="30" name="Rectangle 29"/>
          <p:cNvSpPr/>
          <p:nvPr/>
        </p:nvSpPr>
        <p:spPr>
          <a:xfrm>
            <a:off x="27432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43200" y="5496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10200" y="304176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962400" y="4744948"/>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962400" y="5502796"/>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632450" y="3057004"/>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105400" y="4734560"/>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105400" y="5484088"/>
            <a:ext cx="838200" cy="374764"/>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Table 38"/>
          <p:cNvGraphicFramePr>
            <a:graphicFrameLocks noGrp="1"/>
          </p:cNvGraphicFramePr>
          <p:nvPr>
            <p:extLst>
              <p:ext uri="{D42A27DB-BD31-4B8C-83A1-F6EECF244321}">
                <p14:modId xmlns:p14="http://schemas.microsoft.com/office/powerpoint/2010/main" val="1441964542"/>
              </p:ext>
            </p:extLst>
          </p:nvPr>
        </p:nvGraphicFramePr>
        <p:xfrm>
          <a:off x="1295400" y="5496560"/>
          <a:ext cx="1371600" cy="741680"/>
        </p:xfrm>
        <a:graphic>
          <a:graphicData uri="http://schemas.openxmlformats.org/drawingml/2006/table">
            <a:tbl>
              <a:tblPr firstRow="1" bandRow="1">
                <a:tableStyleId>{5C22544A-7EE6-4342-B048-85BDC9FD1C3A}</a:tableStyleId>
              </a:tblPr>
              <a:tblGrid>
                <a:gridCol w="1371600"/>
              </a:tblGrid>
              <a:tr h="370840">
                <a:tc>
                  <a:txBody>
                    <a:bodyPr/>
                    <a:lstStyle/>
                    <a:p>
                      <a:r>
                        <a:rPr lang="en-US" dirty="0" smtClean="0">
                          <a:solidFill>
                            <a:schemeClr val="tx1"/>
                          </a:solidFill>
                        </a:rPr>
                        <a:t>Aristotle</a:t>
                      </a:r>
                      <a:endParaRPr lang="en-US" dirty="0">
                        <a:solidFill>
                          <a:schemeClr val="tx1"/>
                        </a:solidFill>
                      </a:endParaRPr>
                    </a:p>
                  </a:txBody>
                  <a:tcPr>
                    <a:solidFill>
                      <a:schemeClr val="bg2"/>
                    </a:solidFill>
                  </a:tcPr>
                </a:tc>
              </a:tr>
              <a:tr h="370840">
                <a:tc>
                  <a:txBody>
                    <a:bodyPr/>
                    <a:lstStyle/>
                    <a:p>
                      <a:r>
                        <a:rPr lang="en-US" b="1" dirty="0" smtClean="0"/>
                        <a:t>Plato</a:t>
                      </a:r>
                      <a:endParaRPr lang="en-US" b="1" dirty="0"/>
                    </a:p>
                  </a:txBody>
                  <a:tcPr/>
                </a:tc>
              </a:tr>
            </a:tbl>
          </a:graphicData>
        </a:graphic>
      </p:graphicFrame>
      <p:sp>
        <p:nvSpPr>
          <p:cNvPr id="43" name="TextBox 42"/>
          <p:cNvSpPr txBox="1"/>
          <p:nvPr/>
        </p:nvSpPr>
        <p:spPr>
          <a:xfrm>
            <a:off x="3962400" y="3978533"/>
            <a:ext cx="824265" cy="400110"/>
          </a:xfrm>
          <a:prstGeom prst="rect">
            <a:avLst/>
          </a:prstGeom>
          <a:noFill/>
        </p:spPr>
        <p:txBody>
          <a:bodyPr wrap="none" rtlCol="0">
            <a:spAutoFit/>
          </a:bodyPr>
          <a:lstStyle/>
          <a:p>
            <a:r>
              <a:rPr lang="en-US" sz="2000" b="1" dirty="0" smtClean="0"/>
              <a:t>0.19  </a:t>
            </a:r>
            <a:endParaRPr lang="en-US" sz="2000" b="1" dirty="0"/>
          </a:p>
        </p:txBody>
      </p:sp>
      <p:sp>
        <p:nvSpPr>
          <p:cNvPr id="44" name="TextBox 43"/>
          <p:cNvSpPr txBox="1"/>
          <p:nvPr/>
        </p:nvSpPr>
        <p:spPr>
          <a:xfrm>
            <a:off x="4572000" y="3976301"/>
            <a:ext cx="1023291" cy="400110"/>
          </a:xfrm>
          <a:prstGeom prst="rect">
            <a:avLst/>
          </a:prstGeom>
          <a:noFill/>
        </p:spPr>
        <p:txBody>
          <a:bodyPr wrap="square" rtlCol="0">
            <a:spAutoFit/>
          </a:bodyPr>
          <a:lstStyle/>
          <a:p>
            <a:r>
              <a:rPr lang="en-US" sz="2000" b="1" dirty="0" smtClean="0"/>
              <a:t>+ 1 </a:t>
            </a:r>
            <a:endParaRPr lang="en-US" sz="2000" b="1" dirty="0"/>
          </a:p>
        </p:txBody>
      </p:sp>
      <p:sp>
        <p:nvSpPr>
          <p:cNvPr id="45" name="TextBox 44"/>
          <p:cNvSpPr txBox="1"/>
          <p:nvPr/>
        </p:nvSpPr>
        <p:spPr>
          <a:xfrm>
            <a:off x="5126223" y="3976301"/>
            <a:ext cx="1619354" cy="400110"/>
          </a:xfrm>
          <a:prstGeom prst="rect">
            <a:avLst/>
          </a:prstGeom>
          <a:noFill/>
        </p:spPr>
        <p:txBody>
          <a:bodyPr wrap="none" rtlCol="0">
            <a:spAutoFit/>
          </a:bodyPr>
          <a:lstStyle/>
          <a:p>
            <a:r>
              <a:rPr lang="en-US" sz="2000" b="1" dirty="0" smtClean="0"/>
              <a:t>+ 0.7 = 1.89 </a:t>
            </a:r>
            <a:endParaRPr lang="en-US" sz="2000" b="1" dirty="0"/>
          </a:p>
        </p:txBody>
      </p:sp>
      <p:sp>
        <p:nvSpPr>
          <p:cNvPr id="46" name="TextBox 45"/>
          <p:cNvSpPr txBox="1"/>
          <p:nvPr/>
        </p:nvSpPr>
        <p:spPr>
          <a:xfrm>
            <a:off x="3962400" y="3969571"/>
            <a:ext cx="540533" cy="400110"/>
          </a:xfrm>
          <a:prstGeom prst="rect">
            <a:avLst/>
          </a:prstGeom>
          <a:noFill/>
        </p:spPr>
        <p:txBody>
          <a:bodyPr wrap="none" rtlCol="0">
            <a:spAutoFit/>
          </a:bodyPr>
          <a:lstStyle/>
          <a:p>
            <a:r>
              <a:rPr lang="en-US" sz="2000" b="1" dirty="0" smtClean="0"/>
              <a:t>0.2</a:t>
            </a:r>
            <a:endParaRPr lang="en-US" sz="2000" b="1" dirty="0"/>
          </a:p>
        </p:txBody>
      </p:sp>
      <p:sp>
        <p:nvSpPr>
          <p:cNvPr id="47" name="TextBox 46"/>
          <p:cNvSpPr txBox="1"/>
          <p:nvPr/>
        </p:nvSpPr>
        <p:spPr>
          <a:xfrm>
            <a:off x="4426733" y="3969571"/>
            <a:ext cx="546945" cy="400110"/>
          </a:xfrm>
          <a:prstGeom prst="rect">
            <a:avLst/>
          </a:prstGeom>
          <a:noFill/>
        </p:spPr>
        <p:txBody>
          <a:bodyPr wrap="none" rtlCol="0">
            <a:spAutoFit/>
          </a:bodyPr>
          <a:lstStyle/>
          <a:p>
            <a:r>
              <a:rPr lang="en-US" sz="2000" b="1" dirty="0" smtClean="0"/>
              <a:t>+ 1</a:t>
            </a:r>
            <a:endParaRPr lang="en-US" sz="2000" b="1" dirty="0"/>
          </a:p>
        </p:txBody>
      </p:sp>
      <p:sp>
        <p:nvSpPr>
          <p:cNvPr id="48" name="TextBox 47"/>
          <p:cNvSpPr txBox="1"/>
          <p:nvPr/>
        </p:nvSpPr>
        <p:spPr>
          <a:xfrm>
            <a:off x="4960133" y="3964633"/>
            <a:ext cx="1192955" cy="400110"/>
          </a:xfrm>
          <a:prstGeom prst="rect">
            <a:avLst/>
          </a:prstGeom>
          <a:noFill/>
        </p:spPr>
        <p:txBody>
          <a:bodyPr wrap="none" rtlCol="0">
            <a:spAutoFit/>
          </a:bodyPr>
          <a:lstStyle/>
          <a:p>
            <a:r>
              <a:rPr lang="en-US" sz="2000" b="1" dirty="0" smtClean="0"/>
              <a:t>+ 1 = 2.2</a:t>
            </a:r>
            <a:endParaRPr lang="en-US" sz="2000" b="1" dirty="0"/>
          </a:p>
        </p:txBody>
      </p:sp>
      <p:sp>
        <p:nvSpPr>
          <p:cNvPr id="49" name="TextBox 48"/>
          <p:cNvSpPr txBox="1"/>
          <p:nvPr/>
        </p:nvSpPr>
        <p:spPr>
          <a:xfrm>
            <a:off x="2794005" y="4347865"/>
            <a:ext cx="800219" cy="369332"/>
          </a:xfrm>
          <a:prstGeom prst="rect">
            <a:avLst/>
          </a:prstGeom>
          <a:noFill/>
        </p:spPr>
        <p:txBody>
          <a:bodyPr wrap="none" rtlCol="0">
            <a:spAutoFit/>
          </a:bodyPr>
          <a:lstStyle/>
          <a:p>
            <a:r>
              <a:rPr lang="en-US" b="1" dirty="0" smtClean="0"/>
              <a:t>Day 1</a:t>
            </a:r>
            <a:endParaRPr lang="en-US" b="1" dirty="0"/>
          </a:p>
        </p:txBody>
      </p:sp>
      <p:sp>
        <p:nvSpPr>
          <p:cNvPr id="50" name="TextBox 49"/>
          <p:cNvSpPr txBox="1"/>
          <p:nvPr/>
        </p:nvSpPr>
        <p:spPr>
          <a:xfrm>
            <a:off x="3963586" y="4369681"/>
            <a:ext cx="800219" cy="369332"/>
          </a:xfrm>
          <a:prstGeom prst="rect">
            <a:avLst/>
          </a:prstGeom>
          <a:noFill/>
        </p:spPr>
        <p:txBody>
          <a:bodyPr wrap="none" rtlCol="0">
            <a:spAutoFit/>
          </a:bodyPr>
          <a:lstStyle/>
          <a:p>
            <a:r>
              <a:rPr lang="en-US" b="1" dirty="0" smtClean="0"/>
              <a:t>Day 2</a:t>
            </a:r>
            <a:endParaRPr lang="en-US" b="1" dirty="0"/>
          </a:p>
        </p:txBody>
      </p:sp>
      <p:sp>
        <p:nvSpPr>
          <p:cNvPr id="51" name="TextBox 50"/>
          <p:cNvSpPr txBox="1"/>
          <p:nvPr/>
        </p:nvSpPr>
        <p:spPr>
          <a:xfrm>
            <a:off x="5143381" y="4343400"/>
            <a:ext cx="800219" cy="369332"/>
          </a:xfrm>
          <a:prstGeom prst="rect">
            <a:avLst/>
          </a:prstGeom>
          <a:noFill/>
        </p:spPr>
        <p:txBody>
          <a:bodyPr wrap="none" rtlCol="0">
            <a:spAutoFit/>
          </a:bodyPr>
          <a:lstStyle/>
          <a:p>
            <a:r>
              <a:rPr lang="en-US" b="1" dirty="0" smtClean="0"/>
              <a:t>Day 3</a:t>
            </a:r>
            <a:endParaRPr lang="en-US" b="1" dirty="0"/>
          </a:p>
        </p:txBody>
      </p:sp>
    </p:spTree>
    <p:extLst>
      <p:ext uri="{BB962C8B-B14F-4D97-AF65-F5344CB8AC3E}">
        <p14:creationId xmlns:p14="http://schemas.microsoft.com/office/powerpoint/2010/main" val="410064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 presetClass="entr"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1" nodeType="with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par>
                                <p:cTn id="45" presetID="1" presetClass="entr" presetSubtype="0" fill="hold" grpId="1"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0"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childTnLst>
                                </p:cTn>
                              </p:par>
                              <p:par>
                                <p:cTn id="80" presetID="10" presetClass="exit" presetSubtype="0" fill="hold" grpId="1" nodeType="withEffect">
                                  <p:stCondLst>
                                    <p:cond delay="0"/>
                                  </p:stCondLst>
                                  <p:childTnLst>
                                    <p:animEffect transition="out" filter="fade">
                                      <p:cBhvr>
                                        <p:cTn id="81" dur="500"/>
                                        <p:tgtEl>
                                          <p:spTgt spid="43"/>
                                        </p:tgtEl>
                                      </p:cBhvr>
                                    </p:animEffect>
                                    <p:set>
                                      <p:cBhvr>
                                        <p:cTn id="82" dur="1" fill="hold">
                                          <p:stCondLst>
                                            <p:cond delay="499"/>
                                          </p:stCondLst>
                                        </p:cTn>
                                        <p:tgtEl>
                                          <p:spTgt spid="4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45"/>
                                        </p:tgtEl>
                                      </p:cBhvr>
                                    </p:animEffect>
                                    <p:set>
                                      <p:cBhvr>
                                        <p:cTn id="88" dur="1" fill="hold">
                                          <p:stCondLst>
                                            <p:cond delay="499"/>
                                          </p:stCondLst>
                                        </p:cTn>
                                        <p:tgtEl>
                                          <p:spTgt spid="45"/>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1"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1"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30"/>
                                        </p:tgtEl>
                                      </p:cBhvr>
                                    </p:animEffect>
                                    <p:set>
                                      <p:cBhvr>
                                        <p:cTn id="103" dur="1" fill="hold">
                                          <p:stCondLst>
                                            <p:cond delay="499"/>
                                          </p:stCondLst>
                                        </p:cTn>
                                        <p:tgtEl>
                                          <p:spTgt spid="30"/>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32"/>
                                        </p:tgtEl>
                                      </p:cBhvr>
                                    </p:animEffect>
                                    <p:set>
                                      <p:cBhvr>
                                        <p:cTn id="106" dur="1" fill="hold">
                                          <p:stCondLst>
                                            <p:cond delay="499"/>
                                          </p:stCondLst>
                                        </p:cTn>
                                        <p:tgtEl>
                                          <p:spTgt spid="32"/>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31"/>
                                        </p:tgtEl>
                                      </p:cBhvr>
                                    </p:animEffect>
                                    <p:set>
                                      <p:cBhvr>
                                        <p:cTn id="109" dur="1" fill="hold">
                                          <p:stCondLst>
                                            <p:cond delay="499"/>
                                          </p:stCondLst>
                                        </p:cTn>
                                        <p:tgtEl>
                                          <p:spTgt spid="31"/>
                                        </p:tgtEl>
                                        <p:attrNameLst>
                                          <p:attrName>style.visibility</p:attrName>
                                        </p:attrNameLst>
                                      </p:cBhvr>
                                      <p:to>
                                        <p:strVal val="hidden"/>
                                      </p:to>
                                    </p:set>
                                  </p:childTnLst>
                                </p:cTn>
                              </p:par>
                              <p:par>
                                <p:cTn id="110" presetID="1" presetClass="entr" presetSubtype="0" fill="hold" grpId="1" nodeType="withEffect">
                                  <p:stCondLst>
                                    <p:cond delay="0"/>
                                  </p:stCondLst>
                                  <p:childTnLst>
                                    <p:set>
                                      <p:cBhvr>
                                        <p:cTn id="111" dur="1" fill="hold">
                                          <p:stCondLst>
                                            <p:cond delay="0"/>
                                          </p:stCondLst>
                                        </p:cTn>
                                        <p:tgtEl>
                                          <p:spTgt spid="33"/>
                                        </p:tgtEl>
                                        <p:attrNameLst>
                                          <p:attrName>style.visibility</p:attrName>
                                        </p:attrNameLst>
                                      </p:cBhvr>
                                      <p:to>
                                        <p:strVal val="visible"/>
                                      </p:to>
                                    </p:set>
                                  </p:childTnLst>
                                </p:cTn>
                              </p:par>
                              <p:par>
                                <p:cTn id="112" presetID="1" presetClass="entr" presetSubtype="0" fill="hold" grpId="1" nodeType="withEffect">
                                  <p:stCondLst>
                                    <p:cond delay="0"/>
                                  </p:stCondLst>
                                  <p:childTnLst>
                                    <p:set>
                                      <p:cBhvr>
                                        <p:cTn id="113" dur="1" fill="hold">
                                          <p:stCondLst>
                                            <p:cond delay="0"/>
                                          </p:stCondLst>
                                        </p:cTn>
                                        <p:tgtEl>
                                          <p:spTgt spid="34"/>
                                        </p:tgtEl>
                                        <p:attrNameLst>
                                          <p:attrName>style.visibility</p:attrName>
                                        </p:attrNameLst>
                                      </p:cBhvr>
                                      <p:to>
                                        <p:strVal val="visible"/>
                                      </p:to>
                                    </p:set>
                                  </p:childTnLst>
                                </p:cTn>
                              </p:par>
                              <p:par>
                                <p:cTn id="114" presetID="1" presetClass="entr" presetSubtype="0" fill="hold" grpId="1" nodeType="withEffect">
                                  <p:stCondLst>
                                    <p:cond delay="0"/>
                                  </p:stCondLst>
                                  <p:childTnLst>
                                    <p:set>
                                      <p:cBhvr>
                                        <p:cTn id="115" dur="1" fill="hold">
                                          <p:stCondLst>
                                            <p:cond delay="0"/>
                                          </p:stCondLst>
                                        </p:cTn>
                                        <p:tgtEl>
                                          <p:spTgt spid="35"/>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33"/>
                                        </p:tgtEl>
                                      </p:cBhvr>
                                    </p:animEffect>
                                    <p:set>
                                      <p:cBhvr>
                                        <p:cTn id="122" dur="1" fill="hold">
                                          <p:stCondLst>
                                            <p:cond delay="499"/>
                                          </p:stCondLst>
                                        </p:cTn>
                                        <p:tgtEl>
                                          <p:spTgt spid="33"/>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34"/>
                                        </p:tgtEl>
                                      </p:cBhvr>
                                    </p:animEffect>
                                    <p:set>
                                      <p:cBhvr>
                                        <p:cTn id="125" dur="1" fill="hold">
                                          <p:stCondLst>
                                            <p:cond delay="499"/>
                                          </p:stCondLst>
                                        </p:cTn>
                                        <p:tgtEl>
                                          <p:spTgt spid="34"/>
                                        </p:tgtEl>
                                        <p:attrNameLst>
                                          <p:attrName>style.visibility</p:attrName>
                                        </p:attrNameLst>
                                      </p:cBhvr>
                                      <p:to>
                                        <p:strVal val="hidden"/>
                                      </p:to>
                                    </p:set>
                                  </p:childTnLst>
                                </p:cTn>
                              </p:par>
                              <p:par>
                                <p:cTn id="126" presetID="1" presetClass="entr" presetSubtype="0" fill="hold" grpId="1" nodeType="withEffect">
                                  <p:stCondLst>
                                    <p:cond delay="0"/>
                                  </p:stCondLst>
                                  <p:childTnLst>
                                    <p:set>
                                      <p:cBhvr>
                                        <p:cTn id="127" dur="1" fill="hold">
                                          <p:stCondLst>
                                            <p:cond delay="0"/>
                                          </p:stCondLst>
                                        </p:cTn>
                                        <p:tgtEl>
                                          <p:spTgt spid="36"/>
                                        </p:tgtEl>
                                        <p:attrNameLst>
                                          <p:attrName>style.visibility</p:attrName>
                                        </p:attrNameLst>
                                      </p:cBhvr>
                                      <p:to>
                                        <p:strVal val="visible"/>
                                      </p:to>
                                    </p:set>
                                  </p:childTnLst>
                                </p:cTn>
                              </p:par>
                              <p:par>
                                <p:cTn id="128" presetID="1" presetClass="entr" presetSubtype="0" fill="hold" grpId="1" nodeType="withEffect">
                                  <p:stCondLst>
                                    <p:cond delay="0"/>
                                  </p:stCondLst>
                                  <p:childTnLst>
                                    <p:set>
                                      <p:cBhvr>
                                        <p:cTn id="129" dur="1" fill="hold">
                                          <p:stCondLst>
                                            <p:cond delay="0"/>
                                          </p:stCondLst>
                                        </p:cTn>
                                        <p:tgtEl>
                                          <p:spTgt spid="37"/>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4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0" presetClass="exit" presetSubtype="0" fill="hold" grpId="0" nodeType="clickEffect">
                                  <p:stCondLst>
                                    <p:cond delay="0"/>
                                  </p:stCondLst>
                                  <p:childTnLst>
                                    <p:animEffect transition="out" filter="fade">
                                      <p:cBhvr>
                                        <p:cTn id="135" dur="500"/>
                                        <p:tgtEl>
                                          <p:spTgt spid="36"/>
                                        </p:tgtEl>
                                      </p:cBhvr>
                                    </p:animEffect>
                                    <p:set>
                                      <p:cBhvr>
                                        <p:cTn id="136" dur="1" fill="hold">
                                          <p:stCondLst>
                                            <p:cond delay="499"/>
                                          </p:stCondLst>
                                        </p:cTn>
                                        <p:tgtEl>
                                          <p:spTgt spid="36"/>
                                        </p:tgtEl>
                                        <p:attrNameLst>
                                          <p:attrName>style.visibility</p:attrName>
                                        </p:attrNameLst>
                                      </p:cBhvr>
                                      <p:to>
                                        <p:strVal val="hidden"/>
                                      </p:to>
                                    </p:set>
                                  </p:childTnLst>
                                </p:cTn>
                              </p:par>
                              <p:par>
                                <p:cTn id="137" presetID="10" presetClass="exit" presetSubtype="0" fill="hold" grpId="0" nodeType="withEffect">
                                  <p:stCondLst>
                                    <p:cond delay="0"/>
                                  </p:stCondLst>
                                  <p:childTnLst>
                                    <p:animEffect transition="out" filter="fade">
                                      <p:cBhvr>
                                        <p:cTn id="138" dur="500"/>
                                        <p:tgtEl>
                                          <p:spTgt spid="35"/>
                                        </p:tgtEl>
                                      </p:cBhvr>
                                    </p:animEffect>
                                    <p:set>
                                      <p:cBhvr>
                                        <p:cTn id="139" dur="1" fill="hold">
                                          <p:stCondLst>
                                            <p:cond delay="499"/>
                                          </p:stCondLst>
                                        </p:cTn>
                                        <p:tgtEl>
                                          <p:spTgt spid="35"/>
                                        </p:tgtEl>
                                        <p:attrNameLst>
                                          <p:attrName>style.visibility</p:attrName>
                                        </p:attrNameLst>
                                      </p:cBhvr>
                                      <p:to>
                                        <p:strVal val="hidden"/>
                                      </p:to>
                                    </p:set>
                                  </p:childTnLst>
                                </p:cTn>
                              </p:par>
                              <p:par>
                                <p:cTn id="140" presetID="10" presetClass="exit" presetSubtype="0" fill="hold" grpId="0" nodeType="withEffect">
                                  <p:stCondLst>
                                    <p:cond delay="0"/>
                                  </p:stCondLst>
                                  <p:childTnLst>
                                    <p:animEffect transition="out" filter="fade">
                                      <p:cBhvr>
                                        <p:cTn id="141" dur="500"/>
                                        <p:tgtEl>
                                          <p:spTgt spid="37"/>
                                        </p:tgtEl>
                                      </p:cBhvr>
                                    </p:animEffect>
                                    <p:set>
                                      <p:cBhvr>
                                        <p:cTn id="142" dur="1" fill="hold">
                                          <p:stCondLst>
                                            <p:cond delay="499"/>
                                          </p:stCondLst>
                                        </p:cTn>
                                        <p:tgtEl>
                                          <p:spTgt spid="3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43" grpId="0"/>
      <p:bldP spid="43" grpId="1"/>
      <p:bldP spid="44" grpId="0"/>
      <p:bldP spid="44" grpId="1"/>
      <p:bldP spid="45" grpId="0"/>
      <p:bldP spid="45" grpId="1"/>
      <p:bldP spid="46" grpId="0"/>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492079604"/>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92079604"/>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15</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87399652"/>
              </p:ext>
            </p:extLst>
          </p:nvPr>
        </p:nvGraphicFramePr>
        <p:xfrm>
          <a:off x="5166841" y="4648200"/>
          <a:ext cx="1219200" cy="1483360"/>
        </p:xfrm>
        <a:graphic>
          <a:graphicData uri="http://schemas.openxmlformats.org/drawingml/2006/table">
            <a:tbl>
              <a:tblPr firstRow="1" bandRow="1">
                <a:tableStyleId>{5C22544A-7EE6-4342-B048-85BDC9FD1C3A}</a:tableStyleId>
              </a:tblPr>
              <a:tblGrid>
                <a:gridCol w="1219200"/>
              </a:tblGrid>
              <a:tr h="370840">
                <a:tc>
                  <a:txBody>
                    <a:bodyPr/>
                    <a:lstStyle/>
                    <a:p>
                      <a:endParaRPr lang="en-US" dirty="0"/>
                    </a:p>
                  </a:txBody>
                  <a:tcPr/>
                </a:tc>
              </a:tr>
              <a:tr h="370840">
                <a:tc>
                  <a:txBody>
                    <a:bodyPr/>
                    <a:lstStyle/>
                    <a:p>
                      <a:r>
                        <a:rPr lang="en-US" dirty="0" smtClean="0"/>
                        <a:t>Defender</a:t>
                      </a:r>
                      <a:endParaRPr lang="en-US" dirty="0"/>
                    </a:p>
                  </a:txBody>
                  <a:tcPr/>
                </a:tc>
              </a:tr>
              <a:tr h="370840">
                <a:tc>
                  <a:txBody>
                    <a:bodyPr/>
                    <a:lstStyle/>
                    <a:p>
                      <a:r>
                        <a:rPr lang="en-US" dirty="0" smtClean="0"/>
                        <a:t>Aristotle</a:t>
                      </a:r>
                      <a:endParaRPr lang="en-US" dirty="0"/>
                    </a:p>
                  </a:txBody>
                  <a:tcPr/>
                </a:tc>
              </a:tr>
              <a:tr h="370840">
                <a:tc>
                  <a:txBody>
                    <a:bodyPr/>
                    <a:lstStyle/>
                    <a:p>
                      <a:r>
                        <a:rPr lang="en-US" dirty="0" smtClean="0"/>
                        <a:t>Plato</a:t>
                      </a:r>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205595401"/>
              </p:ext>
            </p:extLst>
          </p:nvPr>
        </p:nvGraphicFramePr>
        <p:xfrm>
          <a:off x="6400385" y="4648200"/>
          <a:ext cx="1219200" cy="1483360"/>
        </p:xfrm>
        <a:graphic>
          <a:graphicData uri="http://schemas.openxmlformats.org/drawingml/2006/table">
            <a:tbl>
              <a:tblPr firstRow="1" bandRow="1">
                <a:tableStyleId>{5C22544A-7EE6-4342-B048-85BDC9FD1C3A}</a:tableStyleId>
              </a:tblPr>
              <a:tblGrid>
                <a:gridCol w="1219200"/>
              </a:tblGrid>
              <a:tr h="370840">
                <a:tc>
                  <a:txBody>
                    <a:bodyPr/>
                    <a:lstStyle/>
                    <a:p>
                      <a:r>
                        <a:rPr lang="en-US" dirty="0" smtClean="0"/>
                        <a:t>Utility</a:t>
                      </a:r>
                      <a:endParaRPr lang="en-US" dirty="0"/>
                    </a:p>
                  </a:txBody>
                  <a:tcPr/>
                </a:tc>
              </a:tr>
              <a:tr h="370840">
                <a:tc>
                  <a:txBody>
                    <a:bodyPr/>
                    <a:lstStyle/>
                    <a:p>
                      <a:r>
                        <a:rPr lang="en-US" b="1" dirty="0" smtClean="0">
                          <a:solidFill>
                            <a:srgbClr val="FF0000"/>
                          </a:solidFill>
                        </a:rPr>
                        <a:t>1.89</a:t>
                      </a:r>
                      <a:endParaRPr lang="en-US" b="1" dirty="0">
                        <a:solidFill>
                          <a:srgbClr val="FF0000"/>
                        </a:solidFill>
                      </a:endParaRPr>
                    </a:p>
                  </a:txBody>
                  <a:tcPr/>
                </a:tc>
              </a:tr>
              <a:tr h="370840">
                <a:tc>
                  <a:txBody>
                    <a:bodyPr/>
                    <a:lstStyle/>
                    <a:p>
                      <a:r>
                        <a:rPr lang="en-US" b="1" dirty="0" smtClean="0">
                          <a:solidFill>
                            <a:srgbClr val="00B050"/>
                          </a:solidFill>
                        </a:rPr>
                        <a:t>2.2</a:t>
                      </a:r>
                      <a:endParaRPr lang="en-US" b="1" dirty="0">
                        <a:solidFill>
                          <a:srgbClr val="00B050"/>
                        </a:solidFill>
                      </a:endParaRPr>
                    </a:p>
                  </a:txBody>
                  <a:tcPr>
                    <a:solidFill>
                      <a:schemeClr val="bg2"/>
                    </a:solidFill>
                  </a:tcPr>
                </a:tc>
              </a:tr>
              <a:tr h="370840">
                <a:tc>
                  <a:txBody>
                    <a:bodyPr/>
                    <a:lstStyle/>
                    <a:p>
                      <a:r>
                        <a:rPr lang="en-US" b="1" dirty="0" smtClean="0"/>
                        <a:t>0.59</a:t>
                      </a:r>
                      <a:endParaRPr lang="en-US" b="1" dirty="0"/>
                    </a:p>
                  </a:txBody>
                  <a:tcPr/>
                </a:tc>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320166" y="4648200"/>
                <a:ext cx="3563027" cy="8309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Regret</m:t>
                          </m:r>
                        </m:fName>
                        <m:e>
                          <m:d>
                            <m:dPr>
                              <m:ctrlPr>
                                <a:rPr lang="en-US" sz="2400" b="0" i="1" smtClean="0">
                                  <a:latin typeface="Cambria Math"/>
                                </a:rPr>
                              </m:ctrlPr>
                            </m:dPr>
                            <m:e>
                              <m:r>
                                <a:rPr lang="en-US" sz="2400" b="0" i="1" smtClean="0">
                                  <a:latin typeface="Cambria Math"/>
                                </a:rPr>
                                <m:t>𝐷</m:t>
                              </m:r>
                              <m:r>
                                <a:rPr lang="en-US" sz="2400" b="0" i="1" smtClean="0">
                                  <a:latin typeface="Cambria Math"/>
                                </a:rPr>
                                <m:t>,</m:t>
                              </m:r>
                              <m:r>
                                <a:rPr lang="en-US" sz="2400" b="0" i="1" smtClean="0">
                                  <a:latin typeface="Cambria Math"/>
                                </a:rPr>
                                <m:t>𝐴𝑟𝑖𝑠𝑡𝑜𝑡𝑙𝑒</m:t>
                              </m:r>
                              <m:r>
                                <a:rPr lang="en-US" sz="2400" b="0" i="1" smtClean="0">
                                  <a:latin typeface="Cambria Math"/>
                                </a:rPr>
                                <m:t>,3</m:t>
                              </m:r>
                            </m:e>
                          </m:d>
                        </m:e>
                      </m:func>
                      <m:r>
                        <a:rPr lang="en-US" sz="2400" b="0" i="1" smtClean="0">
                          <a:latin typeface="Cambria Math"/>
                        </a:rPr>
                        <m:t>=</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a:ea typeface="Cambria Math"/>
                        </a:rPr>
                        <m:t>2.2</m:t>
                      </m:r>
                      <m:r>
                        <a:rPr lang="en-US" sz="2400" i="1">
                          <a:latin typeface="Cambria Math"/>
                          <a:ea typeface="Cambria Math"/>
                        </a:rPr>
                        <m:t>−</m:t>
                      </m:r>
                      <m:r>
                        <a:rPr lang="en-US" sz="2400" i="1" smtClean="0">
                          <a:solidFill>
                            <a:srgbClr val="FF0000"/>
                          </a:solidFill>
                          <a:latin typeface="Cambria Math"/>
                          <a:ea typeface="Cambria Math"/>
                        </a:rPr>
                        <m:t>1.89</m:t>
                      </m:r>
                      <m:r>
                        <a:rPr lang="en-US" sz="2400" b="0" i="1" smtClean="0">
                          <a:latin typeface="Cambria Math"/>
                          <a:ea typeface="Cambria Math"/>
                        </a:rPr>
                        <m:t>=0.31</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320166" y="4648200"/>
                <a:ext cx="3563027" cy="830997"/>
              </a:xfrm>
              <a:prstGeom prst="rect">
                <a:avLst/>
              </a:prstGeom>
              <a:blipFill rotWithShape="1">
                <a:blip r:embed="rId5"/>
                <a:stretch>
                  <a:fillRect/>
                </a:stretch>
              </a:blipFill>
            </p:spPr>
            <p:txBody>
              <a:bodyPr/>
              <a:lstStyle/>
              <a:p>
                <a:r>
                  <a:rPr lang="en-US">
                    <a:noFill/>
                  </a:rPr>
                  <a:t> </a:t>
                </a:r>
              </a:p>
            </p:txBody>
          </p:sp>
        </mc:Fallback>
      </mc:AlternateContent>
      <p:pic>
        <p:nvPicPr>
          <p:cNvPr id="21"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3083" y="2343668"/>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770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20615269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20615269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a:t>
            </a:r>
            <a:r>
              <a:rPr lang="en-US" sz="2400" dirty="0">
                <a:solidFill>
                  <a:prstClr val="black"/>
                </a:solidFill>
              </a:rPr>
              <a:t>U</a:t>
            </a:r>
            <a:r>
              <a:rPr lang="en-US" sz="2400" dirty="0" smtClean="0">
                <a:solidFill>
                  <a:prstClr val="black"/>
                </a:solidFill>
              </a:rPr>
              <a:t>tility</a:t>
            </a:r>
            <a:endParaRPr lang="en-US" sz="2400" dirty="0">
              <a:solidFill>
                <a:prstClr val="black"/>
              </a:solidFill>
            </a:endParaRPr>
          </a:p>
        </p:txBody>
      </p:sp>
      <p:sp>
        <p:nvSpPr>
          <p:cNvPr id="12" name="TextBox 11"/>
          <p:cNvSpPr txBox="1"/>
          <p:nvPr/>
        </p:nvSpPr>
        <p:spPr>
          <a:xfrm>
            <a:off x="1219200" y="39601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16</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4360" y="2410512"/>
            <a:ext cx="1561652" cy="10345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0" y="4696403"/>
                <a:ext cx="9067800" cy="13624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rPr>
                          </m:ctrlPr>
                        </m:funcPr>
                        <m:fName>
                          <m:r>
                            <m:rPr>
                              <m:sty m:val="p"/>
                            </m:rPr>
                            <a:rPr lang="en-US" sz="2400" b="0" i="0" smtClean="0">
                              <a:latin typeface="Cambria Math"/>
                            </a:rPr>
                            <m:t>Regret</m:t>
                          </m:r>
                        </m:fName>
                        <m:e>
                          <m:d>
                            <m:dPr>
                              <m:ctrlPr>
                                <a:rPr lang="en-US" sz="2400" b="0" i="1" smtClean="0">
                                  <a:latin typeface="Cambria Math"/>
                                </a:rPr>
                              </m:ctrlPr>
                            </m:dPr>
                            <m:e>
                              <m:r>
                                <a:rPr lang="en-US" sz="2400" b="0" i="1" smtClean="0">
                                  <a:latin typeface="Cambria Math"/>
                                </a:rPr>
                                <m:t>𝐷</m:t>
                              </m:r>
                              <m:r>
                                <a:rPr lang="en-US" sz="2400" b="0" i="1" smtClean="0">
                                  <a:latin typeface="Cambria Math"/>
                                </a:rPr>
                                <m:t>,{</m:t>
                              </m:r>
                              <m:r>
                                <a:rPr lang="en-US" sz="2400" b="0" i="1" smtClean="0">
                                  <a:latin typeface="Cambria Math"/>
                                </a:rPr>
                                <m:t>𝐴𝑟𝑖𝑠𝑡𝑜𝑡𝑙𝑒</m:t>
                              </m:r>
                              <m:r>
                                <a:rPr lang="en-US" sz="2400" b="0" i="1" smtClean="0">
                                  <a:latin typeface="Cambria Math"/>
                                </a:rPr>
                                <m:t>,</m:t>
                              </m:r>
                              <m:r>
                                <a:rPr lang="en-US" sz="2400" b="0" i="1" smtClean="0">
                                  <a:latin typeface="Cambria Math"/>
                                </a:rPr>
                                <m:t>𝑃𝑙𝑎𝑡𝑜</m:t>
                              </m:r>
                              <m:r>
                                <a:rPr lang="en-US" sz="2400" b="0" i="1" smtClean="0">
                                  <a:latin typeface="Cambria Math"/>
                                </a:rPr>
                                <m:t>},</m:t>
                              </m:r>
                              <m:r>
                                <a:rPr lang="en-US" sz="2400" b="0" i="1" smtClean="0">
                                  <a:latin typeface="Cambria Math"/>
                                </a:rPr>
                                <m:t>𝑇</m:t>
                              </m:r>
                              <m:r>
                                <a:rPr lang="en-US" sz="2400" b="0" i="1" smtClean="0">
                                  <a:latin typeface="Cambria Math"/>
                                </a:rPr>
                                <m:t> </m:t>
                              </m:r>
                            </m:e>
                          </m:d>
                        </m:e>
                      </m:func>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r>
                        <a:rPr lang="en-US" sz="2400" b="0" i="1" smtClean="0">
                          <a:latin typeface="Cambria Math"/>
                        </a:rPr>
                        <m:t>=</m:t>
                      </m:r>
                    </m:oMath>
                  </m:oMathPara>
                </a14:m>
                <a:endParaRPr lang="en-US" sz="2400" b="0" i="1" dirty="0" smtClean="0">
                  <a:latin typeface="Cambria Math"/>
                </a:endParaRPr>
              </a:p>
              <a:p>
                <a:pPr/>
                <a14:m>
                  <m:oMathPara xmlns:m="http://schemas.openxmlformats.org/officeDocument/2006/math">
                    <m:oMathParaPr>
                      <m:jc m:val="centerGroup"/>
                    </m:oMathParaPr>
                    <m:oMath xmlns:m="http://schemas.openxmlformats.org/officeDocument/2006/math">
                      <m:func>
                        <m:funcPr>
                          <m:ctrlPr>
                            <a:rPr lang="en-US" sz="2400" b="0" i="1" smtClean="0">
                              <a:latin typeface="Cambria Math"/>
                              <a:ea typeface="Cambria Math"/>
                            </a:rPr>
                          </m:ctrlPr>
                        </m:funcPr>
                        <m:fName>
                          <m:limLow>
                            <m:limLowPr>
                              <m:ctrlPr>
                                <a:rPr lang="en-US" sz="2400" i="1" smtClean="0">
                                  <a:latin typeface="Cambria Math"/>
                                  <a:ea typeface="Cambria Math"/>
                                </a:rPr>
                              </m:ctrlPr>
                            </m:limLowPr>
                            <m:e>
                              <m:r>
                                <m:rPr>
                                  <m:sty m:val="p"/>
                                </m:rPr>
                                <a:rPr lang="en-US" sz="2400" i="0" smtClean="0">
                                  <a:latin typeface="Cambria Math"/>
                                  <a:ea typeface="Cambria Math"/>
                                </a:rPr>
                                <m:t>max</m:t>
                              </m:r>
                            </m:e>
                            <m:lim>
                              <m:r>
                                <a:rPr lang="en-US" sz="2400" b="0" i="1" smtClean="0">
                                  <a:latin typeface="Cambria Math"/>
                                  <a:ea typeface="Cambria Math"/>
                                </a:rPr>
                                <m:t>𝐸</m:t>
                              </m:r>
                              <m:r>
                                <a:rPr lang="en-US" sz="2400" i="1" smtClean="0">
                                  <a:latin typeface="Cambria Math"/>
                                  <a:ea typeface="Cambria Math"/>
                                </a:rPr>
                                <m:t>∈</m:t>
                              </m:r>
                              <m:r>
                                <a:rPr lang="en-US" sz="2400" b="0" i="1" smtClean="0">
                                  <a:latin typeface="Cambria Math"/>
                                  <a:ea typeface="Cambria Math"/>
                                </a:rPr>
                                <m:t>{</m:t>
                              </m:r>
                              <m:r>
                                <a:rPr lang="en-US" sz="2400" b="0" i="1" smtClean="0">
                                  <a:latin typeface="Cambria Math"/>
                                  <a:ea typeface="Cambria Math"/>
                                </a:rPr>
                                <m:t>𝐴𝑟𝑖𝑠𝑡𝑜𝑡𝑙𝑒</m:t>
                              </m:r>
                              <m:r>
                                <a:rPr lang="en-US" sz="2400" b="0" i="1" smtClean="0">
                                  <a:latin typeface="Cambria Math"/>
                                  <a:ea typeface="Cambria Math"/>
                                </a:rPr>
                                <m:t>,</m:t>
                              </m:r>
                              <m:r>
                                <a:rPr lang="en-US" sz="2400" b="0" i="1" smtClean="0">
                                  <a:latin typeface="Cambria Math"/>
                                  <a:ea typeface="Cambria Math"/>
                                </a:rPr>
                                <m:t>𝑃𝑙𝑎𝑡𝑜</m:t>
                              </m:r>
                              <m:r>
                                <a:rPr lang="en-US" sz="2400" b="0" i="1" smtClean="0">
                                  <a:latin typeface="Cambria Math"/>
                                  <a:ea typeface="Cambria Math"/>
                                </a:rPr>
                                <m:t>}</m:t>
                              </m:r>
                            </m:lim>
                          </m:limLow>
                        </m:fName>
                        <m:e>
                          <m:d>
                            <m:dPr>
                              <m:begChr m:val="["/>
                              <m:endChr m:val="]"/>
                              <m:ctrlPr>
                                <a:rPr lang="en-US" sz="2400" i="1">
                                  <a:latin typeface="Cambria Math"/>
                                  <a:ea typeface="Cambria Math"/>
                                </a:rPr>
                              </m:ctrlPr>
                            </m:dPr>
                            <m:e>
                              <m:r>
                                <m:rPr>
                                  <m:sty m:val="p"/>
                                </m:rPr>
                                <a:rPr lang="en-US" sz="2400">
                                  <a:latin typeface="Cambria Math"/>
                                </a:rPr>
                                <m:t>Regret</m:t>
                              </m:r>
                              <m:d>
                                <m:dPr>
                                  <m:ctrlPr>
                                    <a:rPr lang="en-US" sz="2400" i="1">
                                      <a:latin typeface="Cambria Math"/>
                                    </a:rPr>
                                  </m:ctrlPr>
                                </m:dPr>
                                <m:e>
                                  <m:r>
                                    <a:rPr lang="en-US" sz="2400" i="1">
                                      <a:latin typeface="Cambria Math"/>
                                    </a:rPr>
                                    <m:t>𝐷</m:t>
                                  </m:r>
                                  <m:r>
                                    <a:rPr lang="en-US" sz="2400" i="1">
                                      <a:latin typeface="Cambria Math"/>
                                    </a:rPr>
                                    <m:t>,</m:t>
                                  </m:r>
                                  <m:r>
                                    <a:rPr lang="en-US" sz="2400" i="1">
                                      <a:latin typeface="Cambria Math"/>
                                    </a:rPr>
                                    <m:t>𝐸</m:t>
                                  </m:r>
                                  <m:r>
                                    <a:rPr lang="en-US" sz="2400" i="1">
                                      <a:latin typeface="Cambria Math"/>
                                    </a:rPr>
                                    <m:t>,</m:t>
                                  </m:r>
                                  <m:r>
                                    <a:rPr lang="en-US" sz="2400" i="1">
                                      <a:latin typeface="Cambria Math"/>
                                    </a:rPr>
                                    <m:t>𝑇</m:t>
                                  </m:r>
                                </m:e>
                              </m:d>
                            </m:e>
                          </m:d>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0" y="4696403"/>
                <a:ext cx="9067800" cy="1362489"/>
              </a:xfrm>
              <a:prstGeom prst="rect">
                <a:avLst/>
              </a:prstGeom>
              <a:blipFill rotWithShape="1">
                <a:blip r:embed="rId6"/>
                <a:stretch>
                  <a:fillRect b="-3125"/>
                </a:stretch>
              </a:blipFill>
            </p:spPr>
            <p:txBody>
              <a:bodyPr/>
              <a:lstStyle/>
              <a:p>
                <a:r>
                  <a:rPr lang="en-US">
                    <a:noFill/>
                  </a:rPr>
                  <a:t> </a:t>
                </a:r>
              </a:p>
            </p:txBody>
          </p:sp>
        </mc:Fallback>
      </mc:AlternateContent>
    </p:spTree>
    <p:extLst>
      <p:ext uri="{BB962C8B-B14F-4D97-AF65-F5344CB8AC3E}">
        <p14:creationId xmlns:p14="http://schemas.microsoft.com/office/powerpoint/2010/main" val="2400364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Example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10176438"/>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10176438"/>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4495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Regret Minimization Algorithm (A)</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17</a:t>
            </a:fld>
            <a:endParaRPr lang="en-US">
              <a:solidFill>
                <a:srgbClr val="464653"/>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2057400" y="4696403"/>
                <a:ext cx="5105400" cy="9221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i="1" smtClean="0">
                                  <a:latin typeface="Cambria Math"/>
                                </a:rPr>
                                <m:t>li</m:t>
                              </m:r>
                              <m:r>
                                <m:rPr>
                                  <m:sty m:val="p"/>
                                </m:rPr>
                                <a:rPr lang="en-US" sz="2400" b="0" i="0" smtClean="0">
                                  <a:latin typeface="Cambria Math"/>
                                </a:rPr>
                                <m:t>m</m:t>
                              </m:r>
                              <m:r>
                                <a:rPr lang="en-US" sz="2400" b="0" i="0" smtClean="0">
                                  <a:latin typeface="Cambria Math"/>
                                </a:rPr>
                                <m:t> </m:t>
                              </m:r>
                              <m:r>
                                <m:rPr>
                                  <m:sty m:val="p"/>
                                </m:rPr>
                                <a:rPr lang="en-US" sz="2400" b="0" i="0" smtClean="0">
                                  <a:latin typeface="Cambria Math"/>
                                </a:rPr>
                                <m:t>sup</m:t>
                              </m:r>
                            </m:e>
                            <m:lim>
                              <m:r>
                                <a:rPr lang="en-US" sz="2400" i="1" smtClean="0">
                                  <a:latin typeface="Cambria Math"/>
                                </a:rPr>
                                <m:t>𝑇</m:t>
                              </m:r>
                              <m:r>
                                <a:rPr lang="en-US" sz="2400" i="1" smtClean="0">
                                  <a:latin typeface="Cambria Math"/>
                                </a:rPr>
                                <m:t>→∞</m:t>
                              </m:r>
                            </m:lim>
                          </m:limLow>
                        </m:fName>
                        <m:e>
                          <m:d>
                            <m:dPr>
                              <m:ctrlPr>
                                <a:rPr lang="en-US" sz="2400" i="1" smtClean="0">
                                  <a:latin typeface="Cambria Math"/>
                                </a:rPr>
                              </m:ctrlPr>
                            </m:dPr>
                            <m:e>
                              <m:f>
                                <m:fPr>
                                  <m:ctrlPr>
                                    <a:rPr lang="en-US" sz="2400" i="1">
                                      <a:latin typeface="Cambria Math"/>
                                    </a:rPr>
                                  </m:ctrlPr>
                                </m:fPr>
                                <m:num>
                                  <m:func>
                                    <m:funcPr>
                                      <m:ctrlPr>
                                        <a:rPr lang="en-US" sz="2400" i="1">
                                          <a:latin typeface="Cambria Math"/>
                                        </a:rPr>
                                      </m:ctrlPr>
                                    </m:funcPr>
                                    <m:fName>
                                      <m:r>
                                        <m:rPr>
                                          <m:sty m:val="p"/>
                                        </m:rPr>
                                        <a:rPr lang="en-US" sz="2400">
                                          <a:latin typeface="Cambria Math"/>
                                        </a:rPr>
                                        <m:t>Regret</m:t>
                                      </m:r>
                                    </m:fName>
                                    <m:e>
                                      <m:d>
                                        <m:dPr>
                                          <m:ctrlPr>
                                            <a:rPr lang="en-US" sz="2400" i="1">
                                              <a:latin typeface="Cambria Math"/>
                                            </a:rPr>
                                          </m:ctrlPr>
                                        </m:dPr>
                                        <m:e>
                                          <m:r>
                                            <a:rPr lang="en-US" sz="2400" i="1" smtClean="0">
                                              <a:latin typeface="Cambria Math"/>
                                            </a:rPr>
                                            <m:t>𝐴</m:t>
                                          </m:r>
                                          <m:r>
                                            <a:rPr lang="en-US" sz="2400" i="1" smtClean="0">
                                              <a:latin typeface="Cambria Math"/>
                                            </a:rPr>
                                            <m:t>,</m:t>
                                          </m:r>
                                          <m:r>
                                            <a:rPr lang="en-US" sz="2400" b="0" i="1" smtClean="0">
                                              <a:latin typeface="Cambria Math"/>
                                            </a:rPr>
                                            <m:t>𝐸𝑥𝑝𝑒𝑟𝑡𝑠</m:t>
                                          </m:r>
                                          <m:r>
                                            <a:rPr lang="en-US" sz="2400" b="0" i="1" smtClean="0">
                                              <a:latin typeface="Cambria Math"/>
                                            </a:rPr>
                                            <m:t>,</m:t>
                                          </m:r>
                                          <m:r>
                                            <a:rPr lang="en-US" sz="2400" i="1" smtClean="0">
                                              <a:latin typeface="Cambria Math"/>
                                            </a:rPr>
                                            <m:t>𝑇</m:t>
                                          </m:r>
                                        </m:e>
                                      </m:d>
                                    </m:e>
                                  </m:func>
                                </m:num>
                                <m:den>
                                  <m:r>
                                    <a:rPr lang="en-US" sz="2400" i="1" smtClean="0">
                                      <a:latin typeface="Cambria Math"/>
                                    </a:rPr>
                                    <m:t>𝑇</m:t>
                                  </m:r>
                                </m:den>
                              </m:f>
                            </m:e>
                          </m:d>
                          <m:r>
                            <a:rPr lang="en-US" sz="2400" i="1" smtClean="0">
                              <a:latin typeface="Cambria Math"/>
                              <a:ea typeface="Cambria Math"/>
                            </a:rPr>
                            <m:t>≤</m:t>
                          </m:r>
                          <m:r>
                            <a:rPr lang="en-US" sz="2400" i="1" smtClean="0">
                              <a:latin typeface="Cambria Math"/>
                            </a:rPr>
                            <m:t>0</m:t>
                          </m:r>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057400" y="4696403"/>
                <a:ext cx="5105400" cy="922176"/>
              </a:xfrm>
              <a:prstGeom prst="rect">
                <a:avLst/>
              </a:prstGeom>
              <a:blipFill rotWithShape="1">
                <a:blip r:embed="rId5"/>
                <a:stretch>
                  <a:fillRect/>
                </a:stretch>
              </a:blipFill>
            </p:spPr>
            <p:txBody>
              <a:bodyPr/>
              <a:lstStyle/>
              <a:p>
                <a:r>
                  <a:rPr lang="en-US">
                    <a:noFill/>
                  </a:rPr>
                  <a:t> </a:t>
                </a:r>
              </a:p>
            </p:txBody>
          </p:sp>
        </mc:Fallback>
      </mc:AlternateContent>
      <p:pic>
        <p:nvPicPr>
          <p:cNvPr id="20"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8874" y="2343926"/>
            <a:ext cx="875826" cy="116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001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Regret Minimization: Basic Idea</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18</a:t>
            </a:fld>
            <a:endParaRPr lang="en-US">
              <a:solidFill>
                <a:srgbClr val="464653"/>
              </a:solidFill>
            </a:endParaRPr>
          </a:p>
        </p:txBody>
      </p:sp>
      <p:cxnSp>
        <p:nvCxnSpPr>
          <p:cNvPr id="5" name="Straight Arrow Connector 20"/>
          <p:cNvCxnSpPr/>
          <p:nvPr/>
        </p:nvCxnSpPr>
        <p:spPr>
          <a:xfrm flipV="1">
            <a:off x="1219200" y="3422875"/>
            <a:ext cx="1676400" cy="158525"/>
          </a:xfrm>
          <a:prstGeom prst="curvedConnector3">
            <a:avLst>
              <a:gd name="adj1" fmla="val 50000"/>
            </a:avLst>
          </a:prstGeom>
          <a:ln w="38100">
            <a:tailEnd type="triangle" w="lg" len="lg"/>
          </a:ln>
        </p:spPr>
        <p:style>
          <a:lnRef idx="1">
            <a:schemeClr val="accent1"/>
          </a:lnRef>
          <a:fillRef idx="0">
            <a:schemeClr val="accent1"/>
          </a:fillRef>
          <a:effectRef idx="0">
            <a:schemeClr val="accent1"/>
          </a:effectRef>
          <a:fontRef idx="minor">
            <a:schemeClr val="tx1"/>
          </a:fontRef>
        </p:style>
      </p:cxnSp>
      <p:pic>
        <p:nvPicPr>
          <p:cNvPr id="6" name="Picture 5" descr="1483_picture_of_a_hand_flipping_a_large_coin_in_the_air.jpg"/>
          <p:cNvPicPr>
            <a:picLocks noChangeAspect="1"/>
          </p:cNvPicPr>
          <p:nvPr/>
        </p:nvPicPr>
        <p:blipFill>
          <a:blip r:embed="rId2" cstate="print"/>
          <a:stretch>
            <a:fillRect/>
          </a:stretch>
        </p:blipFill>
        <p:spPr>
          <a:xfrm>
            <a:off x="877263" y="3118075"/>
            <a:ext cx="457200" cy="609600"/>
          </a:xfrm>
          <a:prstGeom prst="rect">
            <a:avLst/>
          </a:prstGeom>
        </p:spPr>
      </p:pic>
      <p:pic>
        <p:nvPicPr>
          <p:cNvPr id="7"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9066" y="2509345"/>
            <a:ext cx="1442417" cy="182706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4028452" y="1775460"/>
            <a:ext cx="1986582" cy="886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9" name="Cloud Callout 8"/>
          <p:cNvSpPr/>
          <p:nvPr/>
        </p:nvSpPr>
        <p:spPr>
          <a:xfrm>
            <a:off x="728735" y="1617133"/>
            <a:ext cx="1933498" cy="1349412"/>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sp>
        <p:nvSpPr>
          <p:cNvPr id="15" name="Rectangle 14"/>
          <p:cNvSpPr/>
          <p:nvPr/>
        </p:nvSpPr>
        <p:spPr>
          <a:xfrm>
            <a:off x="2754475" y="4343800"/>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1.0</a:t>
            </a:r>
            <a:endParaRPr lang="en-US" dirty="0">
              <a:solidFill>
                <a:schemeClr val="tx1"/>
              </a:solidFill>
            </a:endParaRPr>
          </a:p>
        </p:txBody>
      </p:sp>
      <p:sp>
        <p:nvSpPr>
          <p:cNvPr id="16" name="Rectangle 15"/>
          <p:cNvSpPr/>
          <p:nvPr/>
        </p:nvSpPr>
        <p:spPr>
          <a:xfrm>
            <a:off x="3556010" y="4336180"/>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1.0</a:t>
            </a:r>
            <a:endParaRPr lang="en-US" dirty="0">
              <a:solidFill>
                <a:schemeClr val="tx1"/>
              </a:solidFill>
            </a:endParaRPr>
          </a:p>
        </p:txBody>
      </p:sp>
      <p:sp>
        <p:nvSpPr>
          <p:cNvPr id="17" name="TextBox 16"/>
          <p:cNvSpPr txBox="1"/>
          <p:nvPr/>
        </p:nvSpPr>
        <p:spPr>
          <a:xfrm>
            <a:off x="963284" y="4261945"/>
            <a:ext cx="1198983" cy="461665"/>
          </a:xfrm>
          <a:prstGeom prst="rect">
            <a:avLst/>
          </a:prstGeom>
          <a:noFill/>
        </p:spPr>
        <p:txBody>
          <a:bodyPr wrap="none" rtlCol="0">
            <a:spAutoFit/>
          </a:bodyPr>
          <a:lstStyle/>
          <a:p>
            <a:r>
              <a:rPr lang="en-US" sz="2400" dirty="0" smtClean="0"/>
              <a:t>Weights</a:t>
            </a:r>
            <a:endParaRPr lang="en-US" sz="2400" dirty="0"/>
          </a:p>
        </p:txBody>
      </p:sp>
      <p:sp>
        <p:nvSpPr>
          <p:cNvPr id="18" name="TextBox 17"/>
          <p:cNvSpPr txBox="1"/>
          <p:nvPr/>
        </p:nvSpPr>
        <p:spPr>
          <a:xfrm>
            <a:off x="4343400" y="2966545"/>
            <a:ext cx="4495800" cy="830997"/>
          </a:xfrm>
          <a:prstGeom prst="rect">
            <a:avLst/>
          </a:prstGeom>
          <a:noFill/>
        </p:spPr>
        <p:txBody>
          <a:bodyPr wrap="square" rtlCol="0">
            <a:spAutoFit/>
          </a:bodyPr>
          <a:lstStyle/>
          <a:p>
            <a:r>
              <a:rPr lang="en-US" sz="2400" dirty="0" smtClean="0"/>
              <a:t>Choose action probabilistically based on weights</a:t>
            </a:r>
            <a:endParaRPr lang="en-US" sz="2400" dirty="0"/>
          </a:p>
        </p:txBody>
      </p:sp>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2783644217"/>
                  </p:ext>
                </p:extLst>
              </p:nvPr>
            </p:nvGraphicFramePr>
            <p:xfrm>
              <a:off x="4681585" y="5027417"/>
              <a:ext cx="2338852" cy="1144783"/>
            </p:xfrm>
            <a:graphic>
              <a:graphicData uri="http://schemas.openxmlformats.org/drawingml/2006/table">
                <a:tbl>
                  <a:tblPr firstRow="1" bandRow="1">
                    <a:tableStyleId>{5C22544A-7EE6-4342-B048-85BDC9FD1C3A}</a:tableStyleId>
                  </a:tblPr>
                  <a:tblGrid>
                    <a:gridCol w="1169426"/>
                    <a:gridCol w="1169426"/>
                  </a:tblGrid>
                  <a:tr h="377703">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2783644217"/>
                  </p:ext>
                </p:extLst>
              </p:nvPr>
            </p:nvGraphicFramePr>
            <p:xfrm>
              <a:off x="4681585" y="5027417"/>
              <a:ext cx="2338852" cy="1144783"/>
            </p:xfrm>
            <a:graphic>
              <a:graphicData uri="http://schemas.openxmlformats.org/drawingml/2006/table">
                <a:tbl>
                  <a:tblPr firstRow="1" bandRow="1">
                    <a:tableStyleId>{5C22544A-7EE6-4342-B048-85BDC9FD1C3A}</a:tableStyleId>
                  </a:tblPr>
                  <a:tblGrid>
                    <a:gridCol w="1169426"/>
                    <a:gridCol w="1169426"/>
                  </a:tblGrid>
                  <a:tr h="377703">
                    <a:tc>
                      <a:txBody>
                        <a:bodyPr/>
                        <a:lstStyle/>
                        <a:p>
                          <a:endParaRPr lang="en-US"/>
                        </a:p>
                      </a:txBody>
                      <a:tcPr>
                        <a:blipFill rotWithShape="1">
                          <a:blip r:embed="rId4"/>
                          <a:stretch>
                            <a:fillRect l="-521" t="-1613" r="-100000" b="-227419"/>
                          </a:stretch>
                        </a:blipFill>
                      </a:tcPr>
                    </a:tc>
                    <a:tc>
                      <a:txBody>
                        <a:bodyPr/>
                        <a:lstStyle/>
                        <a:p>
                          <a:endParaRPr lang="en-US"/>
                        </a:p>
                      </a:txBody>
                      <a:tcPr>
                        <a:blipFill rotWithShape="1">
                          <a:blip r:embed="rId4"/>
                          <a:stretch>
                            <a:fillRect l="-100521" t="-1613" b="-227419"/>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39" name="TextBox 38"/>
          <p:cNvSpPr txBox="1"/>
          <p:nvPr/>
        </p:nvSpPr>
        <p:spPr>
          <a:xfrm>
            <a:off x="2931170" y="5234815"/>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40" name="TextBox 39"/>
          <p:cNvSpPr txBox="1"/>
          <p:nvPr/>
        </p:nvSpPr>
        <p:spPr>
          <a:xfrm>
            <a:off x="3053881" y="572200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4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7009" y="4158394"/>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2" descr="http://bipolarbearnz.files.wordpress.com/2011/08/police_man_vecto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3886" y="5066859"/>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a:off x="6013897" y="5385848"/>
            <a:ext cx="838200" cy="37476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4" name="Rectangle 43"/>
          <p:cNvSpPr/>
          <p:nvPr/>
        </p:nvSpPr>
        <p:spPr>
          <a:xfrm>
            <a:off x="6015034" y="5797436"/>
            <a:ext cx="838200" cy="374764"/>
          </a:xfrm>
          <a:prstGeom prst="rect">
            <a:avLst/>
          </a:prstGeom>
          <a:solidFill>
            <a:schemeClr val="accent1">
              <a:alpha val="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45" name="Straight Arrow Connector 44"/>
          <p:cNvCxnSpPr>
            <a:stCxn id="41" idx="3"/>
          </p:cNvCxnSpPr>
          <p:nvPr/>
        </p:nvCxnSpPr>
        <p:spPr>
          <a:xfrm>
            <a:off x="6229826" y="4492777"/>
            <a:ext cx="361474" cy="57408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0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Regret Minimization: Basic Idea</a:t>
            </a:r>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19</a:t>
            </a:fld>
            <a:endParaRPr lang="en-US">
              <a:solidFill>
                <a:srgbClr val="464653"/>
              </a:solidFill>
            </a:endParaRPr>
          </a:p>
        </p:txBody>
      </p:sp>
      <p:sp>
        <p:nvSpPr>
          <p:cNvPr id="7" name="TextBox 6"/>
          <p:cNvSpPr txBox="1"/>
          <p:nvPr/>
        </p:nvSpPr>
        <p:spPr>
          <a:xfrm>
            <a:off x="130083" y="3967850"/>
            <a:ext cx="2273636" cy="461665"/>
          </a:xfrm>
          <a:prstGeom prst="rect">
            <a:avLst/>
          </a:prstGeom>
          <a:noFill/>
        </p:spPr>
        <p:txBody>
          <a:bodyPr wrap="none" rtlCol="0">
            <a:spAutoFit/>
          </a:bodyPr>
          <a:lstStyle/>
          <a:p>
            <a:r>
              <a:rPr lang="en-US" sz="2400" dirty="0" smtClean="0"/>
              <a:t>Updated weights</a:t>
            </a:r>
            <a:endParaRPr lang="en-US" sz="2400" dirty="0"/>
          </a:p>
        </p:txBody>
      </p:sp>
      <p:pic>
        <p:nvPicPr>
          <p:cNvPr id="8" name="Picture 4" descr="http://steve-lovelace.com/wordpress/wp-content/uploads/2012/07/plato-and-aristot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7232" y="2111412"/>
            <a:ext cx="1442417" cy="1827061"/>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4566618" y="1377527"/>
            <a:ext cx="1986582" cy="886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Low Inspection</a:t>
            </a:r>
            <a:endParaRPr lang="en-US" dirty="0">
              <a:solidFill>
                <a:srgbClr val="002060"/>
              </a:solidFill>
            </a:endParaRPr>
          </a:p>
        </p:txBody>
      </p:sp>
      <p:sp>
        <p:nvSpPr>
          <p:cNvPr id="10" name="Cloud Callout 9"/>
          <p:cNvSpPr/>
          <p:nvPr/>
        </p:nvSpPr>
        <p:spPr>
          <a:xfrm>
            <a:off x="1266901" y="1219200"/>
            <a:ext cx="1933498" cy="1349412"/>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High Inspection</a:t>
            </a:r>
            <a:endParaRPr lang="en-US" dirty="0">
              <a:solidFill>
                <a:srgbClr val="FF0000"/>
              </a:solidFill>
            </a:endParaRPr>
          </a:p>
        </p:txBody>
      </p:sp>
      <p:sp>
        <p:nvSpPr>
          <p:cNvPr id="11" name="Rectangle 10"/>
          <p:cNvSpPr/>
          <p:nvPr/>
        </p:nvSpPr>
        <p:spPr>
          <a:xfrm>
            <a:off x="3292641" y="3945867"/>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0.5</a:t>
            </a:r>
            <a:endParaRPr lang="en-US" dirty="0">
              <a:solidFill>
                <a:schemeClr val="tx1"/>
              </a:solidFill>
            </a:endParaRPr>
          </a:p>
        </p:txBody>
      </p:sp>
      <p:sp>
        <p:nvSpPr>
          <p:cNvPr id="12" name="Rectangle 11"/>
          <p:cNvSpPr/>
          <p:nvPr/>
        </p:nvSpPr>
        <p:spPr>
          <a:xfrm>
            <a:off x="4094176" y="3938247"/>
            <a:ext cx="685800" cy="5045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1.5</a:t>
            </a:r>
            <a:endParaRPr lang="en-US" dirty="0">
              <a:solidFill>
                <a:schemeClr val="tx1"/>
              </a:solidFill>
            </a:endParaRPr>
          </a:p>
        </p:txBody>
      </p:sp>
      <p:sp>
        <p:nvSpPr>
          <p:cNvPr id="15" name="AutoShape 4" descr="http://upload.wikimedia.org/wikipedia/commons/5/50/Green_Arrow_Up.svg"/>
          <p:cNvSpPr>
            <a:spLocks noChangeAspect="1" noChangeArrowheads="1"/>
          </p:cNvSpPr>
          <p:nvPr/>
        </p:nvSpPr>
        <p:spPr bwMode="auto">
          <a:xfrm>
            <a:off x="307975" y="-22177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6" descr="http://upload.wikimedia.org/wikipedia/commons/5/50/Green_Arrow_Up.svg"/>
          <p:cNvSpPr>
            <a:spLocks noChangeAspect="1" noChangeArrowheads="1"/>
          </p:cNvSpPr>
          <p:nvPr/>
        </p:nvSpPr>
        <p:spPr bwMode="auto">
          <a:xfrm>
            <a:off x="460375" y="-20653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8" descr="http://upload.wikimedia.org/wikipedia/commons/5/50/Green_Arrow_Up.svg"/>
          <p:cNvSpPr>
            <a:spLocks noChangeAspect="1" noChangeArrowheads="1"/>
          </p:cNvSpPr>
          <p:nvPr/>
        </p:nvSpPr>
        <p:spPr bwMode="auto">
          <a:xfrm>
            <a:off x="612775" y="-19129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10" descr="http://upload.wikimedia.org/wikipedia/commons/5/50/Green_Arrow_Up.svg"/>
          <p:cNvSpPr>
            <a:spLocks noChangeAspect="1" noChangeArrowheads="1"/>
          </p:cNvSpPr>
          <p:nvPr/>
        </p:nvSpPr>
        <p:spPr bwMode="auto">
          <a:xfrm>
            <a:off x="765175" y="-17605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12" descr="http://upload.wikimedia.org/wikipedia/commons/5/50/Green_Arrow_Up.svg"/>
          <p:cNvSpPr>
            <a:spLocks noChangeAspect="1" noChangeArrowheads="1"/>
          </p:cNvSpPr>
          <p:nvPr/>
        </p:nvSpPr>
        <p:spPr bwMode="auto">
          <a:xfrm>
            <a:off x="917575" y="-1608138"/>
            <a:ext cx="4943475" cy="4943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http://upload.wikimedia.org/wikipedia/commons/thumb/f/fe/Green-Up-Arrow.svg/164px-Green-Up-Arrow.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0449" y="3954571"/>
            <a:ext cx="513263" cy="4882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mages.wikia.com/uncyclopedia/images/e/e0/Downarro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3511" y="3952731"/>
            <a:ext cx="445329" cy="49006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2" name="Table 21"/>
              <p:cNvGraphicFramePr>
                <a:graphicFrameLocks noGrp="1"/>
              </p:cNvGraphicFramePr>
              <p:nvPr>
                <p:extLst>
                  <p:ext uri="{D42A27DB-BD31-4B8C-83A1-F6EECF244321}">
                    <p14:modId xmlns:p14="http://schemas.microsoft.com/office/powerpoint/2010/main" val="2089473546"/>
                  </p:ext>
                </p:extLst>
              </p:nvPr>
            </p:nvGraphicFramePr>
            <p:xfrm>
              <a:off x="4953000" y="4835528"/>
              <a:ext cx="2338852" cy="1102360"/>
            </p:xfrm>
            <a:graphic>
              <a:graphicData uri="http://schemas.openxmlformats.org/drawingml/2006/table">
                <a:tbl>
                  <a:tblPr firstRow="1" bandRow="1">
                    <a:tableStyleId>{5C22544A-7EE6-4342-B048-85BDC9FD1C3A}</a:tableStyleId>
                  </a:tblPr>
                  <a:tblGrid>
                    <a:gridCol w="1169426"/>
                    <a:gridCol w="1169426"/>
                  </a:tblGrid>
                  <a:tr h="346072">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61312">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22" name="Table 21"/>
              <p:cNvGraphicFramePr>
                <a:graphicFrameLocks noGrp="1"/>
              </p:cNvGraphicFramePr>
              <p:nvPr>
                <p:extLst>
                  <p:ext uri="{D42A27DB-BD31-4B8C-83A1-F6EECF244321}">
                    <p14:modId xmlns:p14="http://schemas.microsoft.com/office/powerpoint/2010/main" val="2089473546"/>
                  </p:ext>
                </p:extLst>
              </p:nvPr>
            </p:nvGraphicFramePr>
            <p:xfrm>
              <a:off x="4953000" y="4835528"/>
              <a:ext cx="2338852" cy="110236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r="-100000" b="-226667"/>
                          </a:stretch>
                        </a:blipFill>
                      </a:tcPr>
                    </a:tc>
                    <a:tc>
                      <a:txBody>
                        <a:bodyPr/>
                        <a:lstStyle/>
                        <a:p>
                          <a:endParaRPr lang="en-US"/>
                        </a:p>
                      </a:txBody>
                      <a:tcPr>
                        <a:blipFill rotWithShape="1">
                          <a:blip r:embed="rId5"/>
                          <a:stretch>
                            <a:fillRect l="-101047" r="-524" b="-226667"/>
                          </a:stretch>
                        </a:blipFill>
                      </a:tcPr>
                    </a:tc>
                  </a:tr>
                  <a:tr h="36576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23" name="TextBox 22"/>
          <p:cNvSpPr txBox="1"/>
          <p:nvPr/>
        </p:nvSpPr>
        <p:spPr>
          <a:xfrm>
            <a:off x="3187395" y="518526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4" name="TextBox 23"/>
          <p:cNvSpPr txBox="1"/>
          <p:nvPr/>
        </p:nvSpPr>
        <p:spPr>
          <a:xfrm>
            <a:off x="3236912" y="5565802"/>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2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6667" y="3985385"/>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2" descr="http://bipolarbearnz.files.wordpress.com/2011/08/police_man_vec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3886" y="4800600"/>
            <a:ext cx="875826" cy="11677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6248400" y="5216528"/>
            <a:ext cx="838200" cy="338064"/>
          </a:xfrm>
          <a:prstGeom prst="rect">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8" name="Rectangle 27"/>
          <p:cNvSpPr/>
          <p:nvPr/>
        </p:nvSpPr>
        <p:spPr>
          <a:xfrm>
            <a:off x="6248400" y="5638800"/>
            <a:ext cx="838200" cy="296334"/>
          </a:xfrm>
          <a:prstGeom prst="rect">
            <a:avLst/>
          </a:prstGeom>
          <a:solidFill>
            <a:schemeClr val="accent1">
              <a:alpha val="0"/>
            </a:schemeClr>
          </a:solidFill>
          <a:ln w="317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cxnSp>
        <p:nvCxnSpPr>
          <p:cNvPr id="21" name="Straight Arrow Connector 20"/>
          <p:cNvCxnSpPr>
            <a:stCxn id="25" idx="3"/>
          </p:cNvCxnSpPr>
          <p:nvPr/>
        </p:nvCxnSpPr>
        <p:spPr>
          <a:xfrm>
            <a:off x="6389484" y="4319768"/>
            <a:ext cx="392316" cy="480832"/>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012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a:t>
            </a:fld>
            <a:endParaRPr lang="en-US">
              <a:solidFill>
                <a:srgbClr val="464653"/>
              </a:solidFill>
            </a:endParaRPr>
          </a:p>
        </p:txBody>
      </p:sp>
      <p:sp>
        <p:nvSpPr>
          <p:cNvPr id="4" name="Content Placeholder 3"/>
          <p:cNvSpPr>
            <a:spLocks noGrp="1"/>
          </p:cNvSpPr>
          <p:nvPr>
            <p:ph sz="quarter" idx="1"/>
          </p:nvPr>
        </p:nvSpPr>
        <p:spPr/>
        <p:txBody>
          <a:bodyPr/>
          <a:lstStyle/>
          <a:p>
            <a:r>
              <a:rPr lang="en-US" sz="3200" b="1" dirty="0" smtClean="0"/>
              <a:t>Motivation</a:t>
            </a:r>
          </a:p>
          <a:p>
            <a:r>
              <a:rPr lang="en-US" sz="3200" dirty="0" smtClean="0"/>
              <a:t>Background</a:t>
            </a:r>
            <a:endParaRPr lang="en-US" sz="3200" dirty="0"/>
          </a:p>
          <a:p>
            <a:r>
              <a:rPr lang="en-US" sz="3200" dirty="0"/>
              <a:t>Bounded Memory </a:t>
            </a:r>
            <a:r>
              <a:rPr lang="en-US" sz="3200" dirty="0" smtClean="0"/>
              <a:t>Games</a:t>
            </a:r>
            <a:endParaRPr lang="en-US" sz="3200" dirty="0"/>
          </a:p>
          <a:p>
            <a:r>
              <a:rPr lang="en-US" sz="3200" dirty="0" smtClean="0"/>
              <a:t>Adaptive Regret</a:t>
            </a:r>
            <a:endParaRPr lang="en-US" sz="3200" dirty="0"/>
          </a:p>
          <a:p>
            <a:r>
              <a:rPr lang="en-US" sz="3200" dirty="0" smtClean="0"/>
              <a:t>Results</a:t>
            </a:r>
            <a:endParaRPr lang="en-US" sz="3200" dirty="0"/>
          </a:p>
          <a:p>
            <a:endParaRPr lang="en-US" dirty="0"/>
          </a:p>
        </p:txBody>
      </p:sp>
    </p:spTree>
    <p:extLst>
      <p:ext uri="{BB962C8B-B14F-4D97-AF65-F5344CB8AC3E}">
        <p14:creationId xmlns:p14="http://schemas.microsoft.com/office/powerpoint/2010/main" val="718544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20</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0.5</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1.5</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096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543694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21</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0.3</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1.7</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21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565436943"/>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39447049"/>
                  </p:ext>
                </p:extLst>
              </p:nvPr>
            </p:nvGraphicFramePr>
            <p:xfrm>
              <a:off x="52049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3389007"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34168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19200" y="3960167"/>
            <a:ext cx="332376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Strategy</a:t>
            </a:r>
            <a:endParaRPr lang="en-US" sz="2400" dirty="0">
              <a:solidFill>
                <a:prstClr val="black"/>
              </a:solidFill>
            </a:endParaRPr>
          </a:p>
        </p:txBody>
      </p:sp>
      <p:sp>
        <p:nvSpPr>
          <p:cNvPr id="16" name="Rectangle 15"/>
          <p:cNvSpPr/>
          <p:nvPr/>
        </p:nvSpPr>
        <p:spPr>
          <a:xfrm>
            <a:off x="1222490" y="3960167"/>
            <a:ext cx="7540509"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199" y="1256156"/>
            <a:ext cx="7543799"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22</a:t>
            </a:fld>
            <a:endParaRPr lang="en-US">
              <a:solidFill>
                <a:srgbClr val="464653"/>
              </a:solidFill>
            </a:endParaRPr>
          </a:p>
        </p:txBody>
      </p:sp>
      <p:sp>
        <p:nvSpPr>
          <p:cNvPr id="22" name="TextBox 21"/>
          <p:cNvSpPr txBox="1"/>
          <p:nvPr/>
        </p:nvSpPr>
        <p:spPr>
          <a:xfrm>
            <a:off x="1814344" y="5269468"/>
            <a:ext cx="3595856" cy="369332"/>
          </a:xfrm>
          <a:prstGeom prst="rect">
            <a:avLst/>
          </a:prstGeom>
          <a:noFill/>
        </p:spPr>
        <p:txBody>
          <a:bodyPr wrap="none" rtlCol="0">
            <a:spAutoFit/>
          </a:bodyPr>
          <a:lstStyle/>
          <a:p>
            <a:r>
              <a:rPr lang="en-US" dirty="0" smtClean="0"/>
              <a:t>Nash Equilibrium: </a:t>
            </a:r>
            <a:r>
              <a:rPr lang="en-US" dirty="0" smtClean="0">
                <a:solidFill>
                  <a:srgbClr val="002060"/>
                </a:solidFill>
              </a:rPr>
              <a:t>Low Inspection</a:t>
            </a:r>
            <a:endParaRPr lang="en-US" dirty="0">
              <a:solidFill>
                <a:srgbClr val="002060"/>
              </a:solidFill>
            </a:endParaRPr>
          </a:p>
        </p:txBody>
      </p:sp>
      <p:pic>
        <p:nvPicPr>
          <p:cNvPr id="1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9633" y="1532997"/>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527118" y="4864236"/>
            <a:ext cx="3779561" cy="369332"/>
          </a:xfrm>
          <a:prstGeom prst="rect">
            <a:avLst/>
          </a:prstGeom>
          <a:noFill/>
        </p:spPr>
        <p:txBody>
          <a:bodyPr wrap="none" rtlCol="0">
            <a:spAutoFit/>
          </a:bodyPr>
          <a:lstStyle/>
          <a:p>
            <a:pPr fontAlgn="auto">
              <a:spcBef>
                <a:spcPts val="0"/>
              </a:spcBef>
              <a:spcAft>
                <a:spcPts val="0"/>
              </a:spcAft>
            </a:pPr>
            <a:r>
              <a:rPr lang="en-US" dirty="0" smtClean="0"/>
              <a:t>Regret Minimization: </a:t>
            </a:r>
            <a:r>
              <a:rPr lang="en-US" dirty="0">
                <a:solidFill>
                  <a:srgbClr val="002060"/>
                </a:solidFill>
                <a:latin typeface="Gill Sans MT"/>
              </a:rPr>
              <a:t>Low Inspection</a:t>
            </a:r>
          </a:p>
        </p:txBody>
      </p:sp>
      <p:sp>
        <p:nvSpPr>
          <p:cNvPr id="21" name="Oval 20"/>
          <p:cNvSpPr/>
          <p:nvPr/>
        </p:nvSpPr>
        <p:spPr>
          <a:xfrm>
            <a:off x="3401718" y="2916142"/>
            <a:ext cx="1627482"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p:cNvCxnSpPr/>
          <p:nvPr/>
        </p:nvCxnSpPr>
        <p:spPr>
          <a:xfrm flipH="1">
            <a:off x="4939544" y="2057400"/>
            <a:ext cx="89656" cy="97678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01718" y="1721538"/>
            <a:ext cx="2534668" cy="400110"/>
          </a:xfrm>
          <a:prstGeom prst="rect">
            <a:avLst/>
          </a:prstGeom>
          <a:noFill/>
        </p:spPr>
        <p:txBody>
          <a:bodyPr wrap="none" rtlCol="0">
            <a:spAutoFit/>
          </a:bodyPr>
          <a:lstStyle/>
          <a:p>
            <a:r>
              <a:rPr lang="en-US" sz="2000" b="1" dirty="0" smtClean="0">
                <a:solidFill>
                  <a:srgbClr val="FF0000"/>
                </a:solidFill>
              </a:rPr>
              <a:t>Dominant Strategy</a:t>
            </a:r>
          </a:p>
        </p:txBody>
      </p:sp>
      <p:pic>
        <p:nvPicPr>
          <p:cNvPr id="26" name="Picture 22" descr="http://bipolarbearnz.files.wordpress.com/2011/08/police_man_vect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6042" y="2348311"/>
            <a:ext cx="875826" cy="11677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steve-lovelace.com/wordpress/wp-content/uploads/2012/07/plato-and-aristotl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9633" y="4709717"/>
            <a:ext cx="1309296" cy="913284"/>
          </a:xfrm>
          <a:prstGeom prst="rect">
            <a:avLst/>
          </a:prstGeom>
          <a:noFill/>
          <a:extLst>
            <a:ext uri="{909E8E84-426E-40DD-AFC4-6F175D3DCCD1}">
              <a14:hiddenFill xmlns:a14="http://schemas.microsoft.com/office/drawing/2010/main">
                <a:solidFill>
                  <a:srgbClr val="FFFFFF"/>
                </a:solidFill>
              </a14:hiddenFill>
            </a:ext>
          </a:extLst>
        </p:spPr>
      </p:pic>
      <p:sp>
        <p:nvSpPr>
          <p:cNvPr id="27" name="Cloud Callout 26"/>
          <p:cNvSpPr/>
          <p:nvPr/>
        </p:nvSpPr>
        <p:spPr>
          <a:xfrm>
            <a:off x="7229053" y="4452431"/>
            <a:ext cx="1391494" cy="257286"/>
          </a:xfrm>
          <a:prstGeom prst="cloudCallout">
            <a:avLst>
              <a:gd name="adj1" fmla="val -60394"/>
              <a:gd name="adj2" fmla="val 45547"/>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Low Inspection</a:t>
            </a:r>
            <a:endParaRPr lang="en-US" sz="1200" dirty="0">
              <a:solidFill>
                <a:srgbClr val="002060"/>
              </a:solidFill>
            </a:endParaRPr>
          </a:p>
        </p:txBody>
      </p:sp>
      <p:sp>
        <p:nvSpPr>
          <p:cNvPr id="28" name="Cloud Callout 27"/>
          <p:cNvSpPr/>
          <p:nvPr/>
        </p:nvSpPr>
        <p:spPr>
          <a:xfrm>
            <a:off x="4542960" y="4475765"/>
            <a:ext cx="1596673" cy="391730"/>
          </a:xfrm>
          <a:prstGeom prst="cloudCallout">
            <a:avLst>
              <a:gd name="adj1" fmla="val 64480"/>
              <a:gd name="adj2" fmla="val 19875"/>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rPr>
              <a:t>High</a:t>
            </a:r>
            <a:r>
              <a:rPr lang="en-US" dirty="0" smtClean="0">
                <a:solidFill>
                  <a:srgbClr val="FF0000"/>
                </a:solidFill>
              </a:rPr>
              <a:t> </a:t>
            </a:r>
            <a:r>
              <a:rPr lang="en-US" sz="1200" dirty="0" smtClean="0">
                <a:solidFill>
                  <a:srgbClr val="FF0000"/>
                </a:solidFill>
              </a:rPr>
              <a:t>Inspection</a:t>
            </a:r>
            <a:endParaRPr lang="en-US" sz="1200" dirty="0">
              <a:solidFill>
                <a:srgbClr val="FF0000"/>
              </a:solidFill>
            </a:endParaRPr>
          </a:p>
        </p:txBody>
      </p:sp>
      <p:sp>
        <p:nvSpPr>
          <p:cNvPr id="29" name="Rectangle 28"/>
          <p:cNvSpPr/>
          <p:nvPr/>
        </p:nvSpPr>
        <p:spPr>
          <a:xfrm>
            <a:off x="6163406" y="5658004"/>
            <a:ext cx="542194" cy="37703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0.1</a:t>
            </a:r>
            <a:endParaRPr lang="en-US" dirty="0">
              <a:solidFill>
                <a:schemeClr val="tx1"/>
              </a:solidFill>
            </a:endParaRPr>
          </a:p>
        </p:txBody>
      </p:sp>
      <p:sp>
        <p:nvSpPr>
          <p:cNvPr id="30" name="Rectangle 29"/>
          <p:cNvSpPr/>
          <p:nvPr/>
        </p:nvSpPr>
        <p:spPr>
          <a:xfrm>
            <a:off x="6872464" y="5658004"/>
            <a:ext cx="566518" cy="36179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Arial" pitchFamily="34" charset="0"/>
                <a:cs typeface="Arial" pitchFamily="34" charset="0"/>
              </a:rPr>
              <a:t>1.9</a:t>
            </a:r>
            <a:endParaRPr lang="en-US" dirty="0">
              <a:solidFill>
                <a:schemeClr val="tx1"/>
              </a:solidFill>
            </a:endParaRPr>
          </a:p>
        </p:txBody>
      </p:sp>
      <p:pic>
        <p:nvPicPr>
          <p:cNvPr id="31" name="Picture 14" descr="http://upload.wikimedia.org/wikipedia/commons/thumb/f/fe/Green-Up-Arrow.svg/164px-Green-Up-Arrow.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4975" y="5775923"/>
            <a:ext cx="474190" cy="14173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images.wikia.com/uncyclopedia/images/e/e0/Down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9036" y="5775389"/>
            <a:ext cx="411427" cy="14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216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Work: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23</a:t>
            </a:fld>
            <a:endParaRPr lang="en-US">
              <a:solidFill>
                <a:srgbClr val="464653"/>
              </a:solidFill>
            </a:endParaRPr>
          </a:p>
        </p:txBody>
      </p:sp>
      <p:sp>
        <p:nvSpPr>
          <p:cNvPr id="5" name="Content Placeholder 2"/>
          <p:cNvSpPr>
            <a:spLocks noGrp="1"/>
          </p:cNvSpPr>
          <p:nvPr>
            <p:ph sz="quarter" idx="1"/>
          </p:nvPr>
        </p:nvSpPr>
        <p:spPr>
          <a:xfrm>
            <a:off x="457200" y="1600200"/>
            <a:ext cx="7467600" cy="4873752"/>
          </a:xfrm>
        </p:spPr>
        <p:txBody>
          <a:bodyPr/>
          <a:lstStyle/>
          <a:p>
            <a:pPr marL="548005" indent="-283464" fontAlgn="auto">
              <a:spcAft>
                <a:spcPts val="0"/>
              </a:spcAft>
              <a:buFont typeface="Wingdings 2"/>
              <a:buChar char=""/>
              <a:defRPr/>
            </a:pPr>
            <a:r>
              <a:rPr lang="en-US" dirty="0" smtClean="0"/>
              <a:t>Regret Minimization well studied in repeated games with imperfect information (bandit model)</a:t>
            </a:r>
          </a:p>
          <a:p>
            <a:pPr marL="1133856" lvl="2" fontAlgn="auto">
              <a:spcAft>
                <a:spcPts val="0"/>
              </a:spcAft>
              <a:buFont typeface="Wingdings"/>
              <a:buChar char=""/>
              <a:defRPr/>
            </a:pPr>
            <a:r>
              <a:rPr lang="en-US" dirty="0" smtClean="0"/>
              <a:t>[AK04, McMahanB04,K05,FKM05, DH06,…]</a:t>
            </a:r>
          </a:p>
          <a:p>
            <a:pPr marL="585216">
              <a:buFont typeface="Wingdings"/>
              <a:buChar char=""/>
              <a:defRPr/>
            </a:pPr>
            <a:endParaRPr lang="en-US" dirty="0" smtClean="0"/>
          </a:p>
          <a:p>
            <a:pPr marL="585216">
              <a:buFont typeface="Wingdings"/>
              <a:buChar char=""/>
              <a:defRPr/>
            </a:pPr>
            <a:r>
              <a:rPr lang="en-US" dirty="0" smtClean="0"/>
              <a:t>Regret Minimizing Audits [BCDS11]</a:t>
            </a:r>
          </a:p>
          <a:p>
            <a:pPr>
              <a:spcBef>
                <a:spcPct val="0"/>
              </a:spcBef>
            </a:pPr>
            <a:endParaRPr lang="en-US" dirty="0" smtClean="0"/>
          </a:p>
          <a:p>
            <a:pPr>
              <a:spcBef>
                <a:spcPct val="0"/>
              </a:spcBef>
            </a:pPr>
            <a:endParaRPr lang="en-US" dirty="0" smtClean="0"/>
          </a:p>
        </p:txBody>
      </p:sp>
    </p:spTree>
    <p:extLst>
      <p:ext uri="{BB962C8B-B14F-4D97-AF65-F5344CB8AC3E}">
        <p14:creationId xmlns:p14="http://schemas.microsoft.com/office/powerpoint/2010/main" val="401421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Argument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24</a:t>
            </a:fld>
            <a:endParaRPr lang="en-US">
              <a:solidFill>
                <a:srgbClr val="464653"/>
              </a:solidFill>
            </a:endParaRPr>
          </a:p>
        </p:txBody>
      </p:sp>
      <p:sp>
        <p:nvSpPr>
          <p:cNvPr id="4" name="Content Placeholder 3"/>
          <p:cNvSpPr>
            <a:spLocks noGrp="1"/>
          </p:cNvSpPr>
          <p:nvPr>
            <p:ph sz="quarter" idx="1"/>
          </p:nvPr>
        </p:nvSpPr>
        <p:spPr/>
        <p:txBody>
          <a:bodyPr/>
          <a:lstStyle/>
          <a:p>
            <a:endParaRPr lang="en-US"/>
          </a:p>
        </p:txBody>
      </p:sp>
      <p:sp>
        <p:nvSpPr>
          <p:cNvPr id="5" name="Rectangle 4"/>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6096000" y="1905000"/>
            <a:ext cx="2294068" cy="3886200"/>
          </a:xfrm>
          <a:prstGeom prst="cloudCallout">
            <a:avLst>
              <a:gd name="adj1" fmla="val -90882"/>
              <a:gd name="adj2" fmla="val -17732"/>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See! My advice was better!</a:t>
            </a:r>
            <a:endParaRPr lang="en-US" sz="2400" dirty="0">
              <a:solidFill>
                <a:srgbClr val="002060"/>
              </a:solidFill>
            </a:endParaRPr>
          </a:p>
        </p:txBody>
      </p:sp>
      <p:sp>
        <p:nvSpPr>
          <p:cNvPr id="8" name="Cloud Callout 7"/>
          <p:cNvSpPr/>
          <p:nvPr/>
        </p:nvSpPr>
        <p:spPr>
          <a:xfrm>
            <a:off x="613186" y="1981200"/>
            <a:ext cx="1828800" cy="3886200"/>
          </a:xfrm>
          <a:prstGeom prst="cloudCallout">
            <a:avLst>
              <a:gd name="adj1" fmla="val 109614"/>
              <a:gd name="adj2" fmla="val -18551"/>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We need a better game model!</a:t>
            </a:r>
            <a:endParaRPr lang="en-US" sz="2400" dirty="0">
              <a:solidFill>
                <a:srgbClr val="FF0000"/>
              </a:solidFill>
            </a:endParaRPr>
          </a:p>
        </p:txBody>
      </p:sp>
    </p:spTree>
    <p:extLst>
      <p:ext uri="{BB962C8B-B14F-4D97-AF65-F5344CB8AC3E}">
        <p14:creationId xmlns:p14="http://schemas.microsoft.com/office/powerpoint/2010/main" val="354737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1376333"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High Inspection</a:t>
            </a:r>
            <a:endParaRPr lang="en-US" dirty="0">
              <a:solidFill>
                <a:prstClr val="black"/>
              </a:solidFill>
              <a:latin typeface="Gill Sans MT"/>
            </a:endParaRPr>
          </a:p>
        </p:txBody>
      </p:sp>
      <p:sp>
        <p:nvSpPr>
          <p:cNvPr id="7" name="TextBox 6"/>
          <p:cNvSpPr txBox="1"/>
          <p:nvPr/>
        </p:nvSpPr>
        <p:spPr>
          <a:xfrm>
            <a:off x="14356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Low Inspection</a:t>
            </a:r>
            <a:endParaRPr lang="en-US" dirty="0">
              <a:solidFill>
                <a:prstClr val="black"/>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22491" y="3960167"/>
            <a:ext cx="25653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Adversary’s utility</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25</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285557"/>
            <a:ext cx="1981200" cy="1312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t="-1667" r="-100000" b="-233333"/>
                          </a:stretch>
                        </a:blipFill>
                      </a:tcPr>
                    </a:tc>
                    <a:tc>
                      <a:txBody>
                        <a:bodyPr/>
                        <a:lstStyle/>
                        <a:p>
                          <a:endParaRPr lang="en-US"/>
                        </a:p>
                      </a:txBody>
                      <a:tcPr>
                        <a:blipFill rotWithShape="1">
                          <a:blip r:embed="rId5"/>
                          <a:stretch>
                            <a:fillRect l="-101047" t="-1667" r="-524" b="-233333"/>
                          </a:stretch>
                        </a:blipFill>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Fallback>
      </mc:AlternateContent>
      <p:sp>
        <p:nvSpPr>
          <p:cNvPr id="21" name="TextBox 20"/>
          <p:cNvSpPr txBox="1"/>
          <p:nvPr/>
        </p:nvSpPr>
        <p:spPr>
          <a:xfrm>
            <a:off x="1447800" y="5073078"/>
            <a:ext cx="1640193"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High Inspection</a:t>
            </a:r>
            <a:endParaRPr lang="en-US" dirty="0">
              <a:solidFill>
                <a:prstClr val="black"/>
              </a:solidFill>
              <a:latin typeface="Gill Sans MT"/>
            </a:endParaRPr>
          </a:p>
        </p:txBody>
      </p:sp>
      <p:sp>
        <p:nvSpPr>
          <p:cNvPr id="25" name="TextBox 24"/>
          <p:cNvSpPr txBox="1"/>
          <p:nvPr/>
        </p:nvSpPr>
        <p:spPr>
          <a:xfrm>
            <a:off x="1507166" y="5442410"/>
            <a:ext cx="1612301" cy="369332"/>
          </a:xfrm>
          <a:prstGeom prst="rect">
            <a:avLst/>
          </a:prstGeom>
          <a:noFill/>
        </p:spPr>
        <p:txBody>
          <a:bodyPr wrap="none" rtlCol="0">
            <a:spAutoFit/>
          </a:bodyPr>
          <a:lstStyle/>
          <a:p>
            <a:pPr fontAlgn="auto">
              <a:spcBef>
                <a:spcPts val="0"/>
              </a:spcBef>
              <a:spcAft>
                <a:spcPts val="0"/>
              </a:spcAft>
            </a:pPr>
            <a:r>
              <a:rPr lang="en-US" dirty="0" smtClean="0">
                <a:solidFill>
                  <a:prstClr val="black"/>
                </a:solidFill>
                <a:latin typeface="Gill Sans MT"/>
              </a:rPr>
              <a:t>Low Inspection</a:t>
            </a:r>
            <a:endParaRPr lang="en-US" dirty="0">
              <a:solidFill>
                <a:prstClr val="black"/>
              </a:solidFill>
              <a:latin typeface="Gill Sans MT"/>
            </a:endParaRPr>
          </a:p>
        </p:txBody>
      </p:sp>
      <p:pic>
        <p:nvPicPr>
          <p:cNvPr id="2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0" y="4070230"/>
            <a:ext cx="1524000" cy="20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3581400" y="3048000"/>
            <a:ext cx="4572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3657600" y="5562600"/>
            <a:ext cx="3810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p:cNvCxnSpPr/>
          <p:nvPr/>
        </p:nvCxnSpPr>
        <p:spPr>
          <a:xfrm flipH="1" flipV="1">
            <a:off x="3962400" y="3429000"/>
            <a:ext cx="457201" cy="6412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962401" y="4778116"/>
            <a:ext cx="457200" cy="784484"/>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775529" y="4070230"/>
            <a:ext cx="2534668" cy="707886"/>
          </a:xfrm>
          <a:prstGeom prst="rect">
            <a:avLst/>
          </a:prstGeom>
          <a:noFill/>
        </p:spPr>
        <p:txBody>
          <a:bodyPr wrap="none" rtlCol="0">
            <a:spAutoFit/>
          </a:bodyPr>
          <a:lstStyle/>
          <a:p>
            <a:r>
              <a:rPr lang="en-US" sz="2000" b="1" dirty="0" smtClean="0">
                <a:solidFill>
                  <a:srgbClr val="FF0000"/>
                </a:solidFill>
              </a:rPr>
              <a:t>Dominant Strategy/</a:t>
            </a:r>
          </a:p>
          <a:p>
            <a:r>
              <a:rPr lang="en-US" sz="2000" b="1" dirty="0" smtClean="0">
                <a:solidFill>
                  <a:srgbClr val="FF0000"/>
                </a:solidFill>
              </a:rPr>
              <a:t>Best Response</a:t>
            </a:r>
            <a:endParaRPr lang="en-US" sz="2000" b="1" dirty="0">
              <a:solidFill>
                <a:srgbClr val="FF0000"/>
              </a:solidFill>
            </a:endParaRPr>
          </a:p>
        </p:txBody>
      </p:sp>
    </p:spTree>
    <p:extLst>
      <p:ext uri="{BB962C8B-B14F-4D97-AF65-F5344CB8AC3E}">
        <p14:creationId xmlns:p14="http://schemas.microsoft.com/office/powerpoint/2010/main" val="356753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Speeding Game: </a:t>
            </a:r>
            <a:r>
              <a:rPr lang="en-US" dirty="0" err="1" smtClean="0"/>
              <a:t>Stackelberg</a:t>
            </a:r>
            <a:r>
              <a:rPr lang="en-US" dirty="0" smtClean="0"/>
              <a:t> Model</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47748059"/>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43498502"/>
                  </p:ext>
                </p:extLst>
              </p:nvPr>
            </p:nvGraphicFramePr>
            <p:xfrm>
              <a:off x="3223748" y="22860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3"/>
                          <a:stretch>
                            <a:fillRect l="-521" r="-100000" b="-235000"/>
                          </a:stretch>
                        </a:blipFill>
                      </a:tcPr>
                    </a:tc>
                    <a:tc>
                      <a:txBody>
                        <a:bodyPr/>
                        <a:lstStyle/>
                        <a:p>
                          <a:endParaRPr lang="en-US"/>
                        </a:p>
                      </a:txBody>
                      <a:tcPr>
                        <a:blipFill rotWithShape="1">
                          <a:blip r:embed="rId3"/>
                          <a:stretch>
                            <a:fillRect l="-100521" b="-235000"/>
                          </a:stretch>
                        </a:blipFill>
                      </a:tcPr>
                    </a:tc>
                  </a:tr>
                  <a:tr h="396240">
                    <a:tc>
                      <a:txBody>
                        <a:bodyPr/>
                        <a:lstStyle/>
                        <a:p>
                          <a:pPr algn="ctr"/>
                          <a:r>
                            <a:rPr lang="en-US" dirty="0" smtClean="0"/>
                            <a:t>.19</a:t>
                          </a:r>
                          <a:endParaRPr lang="en-US" dirty="0"/>
                        </a:p>
                      </a:txBody>
                      <a:tcPr/>
                    </a:tc>
                    <a:tc>
                      <a:txBody>
                        <a:bodyPr/>
                        <a:lstStyle/>
                        <a:p>
                          <a:pPr algn="ctr"/>
                          <a:r>
                            <a:rPr lang="en-US" dirty="0" smtClean="0"/>
                            <a:t>0.7</a:t>
                          </a:r>
                          <a:endParaRPr lang="en-US" dirty="0"/>
                        </a:p>
                      </a:txBody>
                      <a:tcPr/>
                    </a:tc>
                  </a:tr>
                  <a:tr h="370840">
                    <a:tc>
                      <a:txBody>
                        <a:bodyPr/>
                        <a:lstStyle/>
                        <a:p>
                          <a:pPr algn="ctr"/>
                          <a:r>
                            <a:rPr lang="en-US" dirty="0" smtClean="0"/>
                            <a:t>0.2</a:t>
                          </a:r>
                          <a:endParaRPr lang="en-US" dirty="0"/>
                        </a:p>
                      </a:txBody>
                      <a:tcPr/>
                    </a:tc>
                    <a:tc>
                      <a:txBody>
                        <a:bodyPr/>
                        <a:lstStyle/>
                        <a:p>
                          <a:pPr algn="ctr"/>
                          <a:r>
                            <a:rPr lang="en-US" dirty="0" smtClean="0"/>
                            <a:t>1</a:t>
                          </a:r>
                          <a:endParaRPr lang="en-US" dirty="0"/>
                        </a:p>
                      </a:txBody>
                      <a:tcPr/>
                    </a:tc>
                  </a:tr>
                </a:tbl>
              </a:graphicData>
            </a:graphic>
          </p:graphicFrame>
        </mc:Fallback>
      </mc:AlternateContent>
      <p:sp>
        <p:nvSpPr>
          <p:cNvPr id="6" name="TextBox 5"/>
          <p:cNvSpPr txBox="1"/>
          <p:nvPr/>
        </p:nvSpPr>
        <p:spPr>
          <a:xfrm>
            <a:off x="1376333" y="25584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7" name="TextBox 6"/>
          <p:cNvSpPr txBox="1"/>
          <p:nvPr/>
        </p:nvSpPr>
        <p:spPr>
          <a:xfrm>
            <a:off x="1435699" y="29278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11" name="TextBox 10"/>
          <p:cNvSpPr txBox="1"/>
          <p:nvPr/>
        </p:nvSpPr>
        <p:spPr>
          <a:xfrm>
            <a:off x="1222491" y="1254308"/>
            <a:ext cx="246447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Defender’s utility</a:t>
            </a:r>
            <a:endParaRPr lang="en-US" sz="2400" dirty="0">
              <a:solidFill>
                <a:prstClr val="black"/>
              </a:solidFill>
            </a:endParaRPr>
          </a:p>
        </p:txBody>
      </p:sp>
      <p:sp>
        <p:nvSpPr>
          <p:cNvPr id="12" name="TextBox 11"/>
          <p:cNvSpPr txBox="1"/>
          <p:nvPr/>
        </p:nvSpPr>
        <p:spPr>
          <a:xfrm>
            <a:off x="1222491" y="3960167"/>
            <a:ext cx="25653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Adversary’s utility</a:t>
            </a:r>
            <a:endParaRPr lang="en-US" sz="2400" dirty="0">
              <a:solidFill>
                <a:prstClr val="black"/>
              </a:solidFill>
            </a:endParaRPr>
          </a:p>
        </p:txBody>
      </p:sp>
      <p:sp>
        <p:nvSpPr>
          <p:cNvPr id="16" name="Rectangle 15"/>
          <p:cNvSpPr/>
          <p:nvPr/>
        </p:nvSpPr>
        <p:spPr>
          <a:xfrm>
            <a:off x="1219200" y="3960167"/>
            <a:ext cx="6553200" cy="22882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7" name="Rectangle 16"/>
          <p:cNvSpPr/>
          <p:nvPr/>
        </p:nvSpPr>
        <p:spPr>
          <a:xfrm>
            <a:off x="1219200" y="1256156"/>
            <a:ext cx="6553200" cy="2503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26</a:t>
            </a:fld>
            <a:endParaRPr lang="en-US">
              <a:solidFill>
                <a:srgbClr val="464653"/>
              </a:solidFill>
            </a:endParaRPr>
          </a:p>
        </p:txBody>
      </p:sp>
      <p:pic>
        <p:nvPicPr>
          <p:cNvPr id="19"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285557"/>
            <a:ext cx="1981200" cy="13125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20" name="Table 19"/>
              <p:cNvGraphicFramePr>
                <a:graphicFrameLocks noGrp="1"/>
              </p:cNvGraphicFramePr>
              <p:nvPr>
                <p:extLst>
                  <p:ext uri="{D42A27DB-BD31-4B8C-83A1-F6EECF244321}">
                    <p14:modId xmlns:p14="http://schemas.microsoft.com/office/powerpoint/2010/main" val="251895369"/>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147320">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𝑺𝒑𝒆𝒆𝒅</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a:rPr>
                                  <m:t>𝑩𝒆𝒉𝒂𝒗𝒆</m:t>
                                </m:r>
                              </m:oMath>
                            </m:oMathPara>
                          </a14:m>
                          <a:endParaRPr lang="en-US" dirty="0"/>
                        </a:p>
                      </a:txBody>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Choice>
        <mc:Fallback xmlns="">
          <p:graphicFrame>
            <p:nvGraphicFramePr>
              <p:cNvPr id="20" name="Table 19"/>
              <p:cNvGraphicFramePr>
                <a:graphicFrameLocks noGrp="1"/>
              </p:cNvGraphicFramePr>
              <p:nvPr>
                <p:extLst>
                  <p:ext uri="{D42A27DB-BD31-4B8C-83A1-F6EECF244321}">
                    <p14:modId xmlns:p14="http://schemas.microsoft.com/office/powerpoint/2010/main" val="474299602"/>
                  </p:ext>
                </p:extLst>
              </p:nvPr>
            </p:nvGraphicFramePr>
            <p:xfrm>
              <a:off x="3295215" y="4800600"/>
              <a:ext cx="2338852" cy="1132840"/>
            </p:xfrm>
            <a:graphic>
              <a:graphicData uri="http://schemas.openxmlformats.org/drawingml/2006/table">
                <a:tbl>
                  <a:tblPr firstRow="1" bandRow="1">
                    <a:tableStyleId>{5C22544A-7EE6-4342-B048-85BDC9FD1C3A}</a:tableStyleId>
                  </a:tblPr>
                  <a:tblGrid>
                    <a:gridCol w="1169426"/>
                    <a:gridCol w="1169426"/>
                  </a:tblGrid>
                  <a:tr h="365760">
                    <a:tc>
                      <a:txBody>
                        <a:bodyPr/>
                        <a:lstStyle/>
                        <a:p>
                          <a:endParaRPr lang="en-US"/>
                        </a:p>
                      </a:txBody>
                      <a:tcPr>
                        <a:blipFill rotWithShape="1">
                          <a:blip r:embed="rId5"/>
                          <a:stretch>
                            <a:fillRect l="-521" t="-1667" r="-100000" b="-233333"/>
                          </a:stretch>
                        </a:blipFill>
                      </a:tcPr>
                    </a:tc>
                    <a:tc>
                      <a:txBody>
                        <a:bodyPr/>
                        <a:lstStyle/>
                        <a:p>
                          <a:endParaRPr lang="en-US"/>
                        </a:p>
                      </a:txBody>
                      <a:tcPr>
                        <a:blipFill rotWithShape="1">
                          <a:blip r:embed="rId5"/>
                          <a:stretch>
                            <a:fillRect l="-101047" t="-1667" r="-524" b="-233333"/>
                          </a:stretch>
                        </a:blipFill>
                      </a:tcPr>
                    </a:tc>
                  </a:tr>
                  <a:tr h="396240">
                    <a:tc>
                      <a:txBody>
                        <a:bodyPr/>
                        <a:lstStyle/>
                        <a:p>
                          <a:pPr algn="ctr"/>
                          <a:r>
                            <a:rPr lang="en-US" dirty="0" smtClean="0"/>
                            <a:t>0</a:t>
                          </a:r>
                          <a:endParaRPr lang="en-US" dirty="0"/>
                        </a:p>
                      </a:txBody>
                      <a:tcPr/>
                    </a:tc>
                    <a:tc>
                      <a:txBody>
                        <a:bodyPr/>
                        <a:lstStyle/>
                        <a:p>
                          <a:pPr algn="ctr"/>
                          <a:r>
                            <a:rPr lang="en-US" dirty="0" smtClean="0"/>
                            <a:t>0.8</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0.8</a:t>
                          </a:r>
                          <a:endParaRPr lang="en-US" dirty="0"/>
                        </a:p>
                      </a:txBody>
                      <a:tcPr/>
                    </a:tc>
                  </a:tr>
                </a:tbl>
              </a:graphicData>
            </a:graphic>
          </p:graphicFrame>
        </mc:Fallback>
      </mc:AlternateContent>
      <p:sp>
        <p:nvSpPr>
          <p:cNvPr id="21" name="TextBox 20"/>
          <p:cNvSpPr txBox="1"/>
          <p:nvPr/>
        </p:nvSpPr>
        <p:spPr>
          <a:xfrm>
            <a:off x="1447800" y="5073078"/>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25" name="TextBox 24"/>
          <p:cNvSpPr txBox="1"/>
          <p:nvPr/>
        </p:nvSpPr>
        <p:spPr>
          <a:xfrm>
            <a:off x="1507166" y="5442410"/>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pic>
        <p:nvPicPr>
          <p:cNvPr id="26"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0" y="4070230"/>
            <a:ext cx="1524000" cy="206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4724400" y="2628772"/>
            <a:ext cx="4572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Oval 26"/>
          <p:cNvSpPr/>
          <p:nvPr/>
        </p:nvSpPr>
        <p:spPr>
          <a:xfrm>
            <a:off x="4833731" y="5170358"/>
            <a:ext cx="381001" cy="381000"/>
          </a:xfrm>
          <a:prstGeom prst="ellipse">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5" name="Straight Arrow Connector 14"/>
          <p:cNvCxnSpPr/>
          <p:nvPr/>
        </p:nvCxnSpPr>
        <p:spPr>
          <a:xfrm flipH="1" flipV="1">
            <a:off x="5181599" y="2927810"/>
            <a:ext cx="457201" cy="64123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257800" y="4800600"/>
            <a:ext cx="533400" cy="64181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642113" y="3047227"/>
            <a:ext cx="1638590" cy="707886"/>
          </a:xfrm>
          <a:prstGeom prst="rect">
            <a:avLst/>
          </a:prstGeom>
          <a:noFill/>
        </p:spPr>
        <p:txBody>
          <a:bodyPr wrap="none" rtlCol="0">
            <a:spAutoFit/>
          </a:bodyPr>
          <a:lstStyle/>
          <a:p>
            <a:r>
              <a:rPr lang="en-US" sz="2000" b="1" dirty="0" err="1" smtClean="0">
                <a:solidFill>
                  <a:srgbClr val="FF0000"/>
                </a:solidFill>
              </a:rPr>
              <a:t>Stackelberg</a:t>
            </a:r>
            <a:endParaRPr lang="en-US" sz="2000" b="1" dirty="0" smtClean="0">
              <a:solidFill>
                <a:srgbClr val="FF0000"/>
              </a:solidFill>
            </a:endParaRPr>
          </a:p>
          <a:p>
            <a:r>
              <a:rPr lang="en-US" sz="2000" b="1" dirty="0" smtClean="0">
                <a:solidFill>
                  <a:srgbClr val="FF0000"/>
                </a:solidFill>
              </a:rPr>
              <a:t>Strategy</a:t>
            </a:r>
            <a:endParaRPr lang="en-US" sz="2000" b="1" dirty="0">
              <a:solidFill>
                <a:srgbClr val="FF0000"/>
              </a:solidFill>
            </a:endParaRPr>
          </a:p>
        </p:txBody>
      </p:sp>
      <p:sp>
        <p:nvSpPr>
          <p:cNvPr id="23" name="TextBox 22"/>
          <p:cNvSpPr txBox="1"/>
          <p:nvPr/>
        </p:nvSpPr>
        <p:spPr>
          <a:xfrm>
            <a:off x="4238129" y="4343400"/>
            <a:ext cx="2039341" cy="400110"/>
          </a:xfrm>
          <a:prstGeom prst="rect">
            <a:avLst/>
          </a:prstGeom>
          <a:noFill/>
        </p:spPr>
        <p:txBody>
          <a:bodyPr wrap="none" rtlCol="0">
            <a:spAutoFit/>
          </a:bodyPr>
          <a:lstStyle/>
          <a:p>
            <a:r>
              <a:rPr lang="en-US" sz="2000" b="1" dirty="0" smtClean="0">
                <a:solidFill>
                  <a:srgbClr val="FF0000"/>
                </a:solidFill>
              </a:rPr>
              <a:t>Best Response</a:t>
            </a:r>
            <a:endParaRPr lang="en-US" sz="2000" b="1" dirty="0">
              <a:solidFill>
                <a:srgbClr val="FF0000"/>
              </a:solidFill>
            </a:endParaRPr>
          </a:p>
        </p:txBody>
      </p:sp>
    </p:spTree>
    <p:extLst>
      <p:ext uri="{BB962C8B-B14F-4D97-AF65-F5344CB8AC3E}">
        <p14:creationId xmlns:p14="http://schemas.microsoft.com/office/powerpoint/2010/main" val="258848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Prior Work: </a:t>
            </a:r>
            <a:r>
              <a:rPr lang="en-US" dirty="0" err="1" smtClean="0"/>
              <a:t>Stackelberg</a:t>
            </a:r>
            <a:r>
              <a:rPr lang="en-US" dirty="0" smtClean="0"/>
              <a:t> Games and Security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27</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Security Games [Tam12]</a:t>
            </a:r>
            <a:endParaRPr lang="en-US" dirty="0"/>
          </a:p>
          <a:p>
            <a:pPr lvl="1"/>
            <a:r>
              <a:rPr lang="en-US" dirty="0" smtClean="0"/>
              <a:t>[JPQ+],[JNTP13],…</a:t>
            </a:r>
          </a:p>
          <a:p>
            <a:pPr lvl="1"/>
            <a:r>
              <a:rPr lang="en-US" dirty="0" smtClean="0"/>
              <a:t>LAX,  Air Marshals</a:t>
            </a:r>
            <a:endParaRPr lang="en-US" dirty="0"/>
          </a:p>
          <a:p>
            <a:r>
              <a:rPr lang="en-US" dirty="0" smtClean="0"/>
              <a:t>Audit Games [BCD+13]</a:t>
            </a:r>
            <a:endParaRPr lang="en-US" dirty="0"/>
          </a:p>
        </p:txBody>
      </p:sp>
      <p:pic>
        <p:nvPicPr>
          <p:cNvPr id="14338" name="Picture 2" descr="http://ecx.images-amazon.com/images/I/418lOXSO1xL._SY344_PJlook-inside-v2,TopRight,1,0_SH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1535726" cy="2351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07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Philosophical Argument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28</a:t>
            </a:fld>
            <a:endParaRPr lang="en-US">
              <a:solidFill>
                <a:srgbClr val="464653"/>
              </a:solidFill>
            </a:endParaRPr>
          </a:p>
        </p:txBody>
      </p:sp>
      <p:sp>
        <p:nvSpPr>
          <p:cNvPr id="4" name="Content Placeholder 3"/>
          <p:cNvSpPr>
            <a:spLocks noGrp="1"/>
          </p:cNvSpPr>
          <p:nvPr>
            <p:ph sz="quarter" idx="1"/>
          </p:nvPr>
        </p:nvSpPr>
        <p:spPr/>
        <p:txBody>
          <a:bodyPr/>
          <a:lstStyle/>
          <a:p>
            <a:endParaRPr lang="en-US"/>
          </a:p>
        </p:txBody>
      </p:sp>
      <p:sp>
        <p:nvSpPr>
          <p:cNvPr id="5" name="Rectangle 4"/>
          <p:cNvSpPr/>
          <p:nvPr/>
        </p:nvSpPr>
        <p:spPr>
          <a:xfrm>
            <a:off x="533400" y="1219201"/>
            <a:ext cx="8077200" cy="502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6" name="Picture 4" descr="http://steve-lovelace.com/wordpress/wp-content/uploads/2012/07/plato-and-aristot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2819400"/>
            <a:ext cx="2526632" cy="320040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5867400" y="1905000"/>
            <a:ext cx="2522668" cy="3886200"/>
          </a:xfrm>
          <a:prstGeom prst="cloudCallout">
            <a:avLst>
              <a:gd name="adj1" fmla="val -80097"/>
              <a:gd name="adj2" fmla="val -15576"/>
            </a:avLst>
          </a:prstGeom>
          <a:solidFill>
            <a:srgbClr val="00206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rPr>
              <a:t>Your </a:t>
            </a:r>
            <a:r>
              <a:rPr lang="en-US" sz="2400" dirty="0" err="1">
                <a:solidFill>
                  <a:srgbClr val="002060"/>
                </a:solidFill>
              </a:rPr>
              <a:t>S</a:t>
            </a:r>
            <a:r>
              <a:rPr lang="en-US" sz="2400" dirty="0" err="1" smtClean="0">
                <a:solidFill>
                  <a:srgbClr val="002060"/>
                </a:solidFill>
              </a:rPr>
              <a:t>tackelberg</a:t>
            </a:r>
            <a:r>
              <a:rPr lang="en-US" sz="2400" dirty="0" smtClean="0">
                <a:solidFill>
                  <a:srgbClr val="002060"/>
                </a:solidFill>
              </a:rPr>
              <a:t> game model is still flawed!</a:t>
            </a:r>
            <a:endParaRPr lang="en-US" sz="2400" dirty="0">
              <a:solidFill>
                <a:srgbClr val="002060"/>
              </a:solidFill>
            </a:endParaRPr>
          </a:p>
        </p:txBody>
      </p:sp>
      <p:sp>
        <p:nvSpPr>
          <p:cNvPr id="8" name="Cloud Callout 7"/>
          <p:cNvSpPr/>
          <p:nvPr/>
        </p:nvSpPr>
        <p:spPr>
          <a:xfrm>
            <a:off x="613186" y="1981200"/>
            <a:ext cx="1828800" cy="3886200"/>
          </a:xfrm>
          <a:prstGeom prst="cloudCallout">
            <a:avLst>
              <a:gd name="adj1" fmla="val 109614"/>
              <a:gd name="adj2" fmla="val -18551"/>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See! My advice was really better!</a:t>
            </a:r>
            <a:endParaRPr lang="en-US" sz="2400" dirty="0">
              <a:solidFill>
                <a:srgbClr val="FF0000"/>
              </a:solidFill>
            </a:endParaRPr>
          </a:p>
        </p:txBody>
      </p:sp>
    </p:spTree>
    <p:extLst>
      <p:ext uri="{BB962C8B-B14F-4D97-AF65-F5344CB8AC3E}">
        <p14:creationId xmlns:p14="http://schemas.microsoft.com/office/powerpoint/2010/main" val="340154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Unmodeled 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29</a:t>
            </a:fld>
            <a:endParaRPr lang="en-US">
              <a:solidFill>
                <a:srgbClr val="464653"/>
              </a:solidFill>
            </a:endParaRPr>
          </a:p>
        </p:txBody>
      </p:sp>
      <p:sp>
        <p:nvSpPr>
          <p:cNvPr id="4" name="Content Placeholder 3"/>
          <p:cNvSpPr>
            <a:spLocks noGrp="1"/>
          </p:cNvSpPr>
          <p:nvPr>
            <p:ph sz="quarter" idx="1"/>
          </p:nvPr>
        </p:nvSpPr>
        <p:spPr/>
        <p:txBody>
          <a:bodyPr>
            <a:normAutofit lnSpcReduction="10000"/>
          </a:bodyPr>
          <a:lstStyle/>
          <a:p>
            <a:pPr marL="548640" indent="-411480">
              <a:buSzPct val="100000"/>
              <a:buFont typeface="Courier New" pitchFamily="49" charset="0"/>
              <a:buChar char="o"/>
              <a:defRPr/>
            </a:pPr>
            <a:r>
              <a:rPr lang="en-US" dirty="0"/>
              <a:t>Adversary Incentives Unknown to Defender</a:t>
            </a:r>
          </a:p>
          <a:p>
            <a:pPr marL="822960" lvl="1" indent="-411480">
              <a:buSzPct val="100000"/>
              <a:buFont typeface="Courier New" pitchFamily="49" charset="0"/>
              <a:buChar char="o"/>
              <a:defRPr/>
            </a:pPr>
            <a:r>
              <a:rPr lang="en-US" dirty="0" smtClean="0"/>
              <a:t>Last presentation! [JNTP 13]</a:t>
            </a:r>
          </a:p>
          <a:p>
            <a:pPr marL="548640" indent="-411480">
              <a:buSzPct val="100000"/>
              <a:buFont typeface="Courier New" pitchFamily="49" charset="0"/>
              <a:buChar char="o"/>
              <a:defRPr/>
            </a:pPr>
            <a:r>
              <a:rPr lang="en-US" dirty="0" smtClean="0"/>
              <a:t>Adversary may be uninformed/irrational</a:t>
            </a:r>
          </a:p>
          <a:p>
            <a:pPr marL="411480" lvl="1" indent="0">
              <a:buSzPct val="100000"/>
              <a:buNone/>
              <a:defRPr/>
            </a:pPr>
            <a:endParaRPr lang="en-US" i="1" dirty="0" smtClean="0"/>
          </a:p>
          <a:p>
            <a:pPr marL="548640" indent="-411480" fontAlgn="auto">
              <a:spcAft>
                <a:spcPts val="0"/>
              </a:spcAft>
              <a:buSzPct val="100000"/>
              <a:buFont typeface="Courier New" pitchFamily="49" charset="0"/>
              <a:buChar char="o"/>
              <a:defRPr/>
            </a:pPr>
            <a:r>
              <a:rPr lang="en-US" i="1" dirty="0" smtClean="0"/>
              <a:t>History</a:t>
            </a:r>
            <a:r>
              <a:rPr lang="en-US" dirty="0" smtClean="0"/>
              <a:t>-dependent </a:t>
            </a:r>
            <a:r>
              <a:rPr lang="en-US" dirty="0"/>
              <a:t>Rewards:</a:t>
            </a:r>
          </a:p>
          <a:p>
            <a:pPr lvl="1">
              <a:buFont typeface="Courier New" pitchFamily="49" charset="0"/>
              <a:buChar char="o"/>
            </a:pPr>
            <a:r>
              <a:rPr lang="en-US" dirty="0" smtClean="0"/>
              <a:t>Point System</a:t>
            </a:r>
            <a:endParaRPr lang="en-US" dirty="0"/>
          </a:p>
          <a:p>
            <a:pPr lvl="1">
              <a:buFont typeface="Courier New" pitchFamily="49" charset="0"/>
              <a:buChar char="o"/>
            </a:pPr>
            <a:r>
              <a:rPr lang="en-US" i="1" dirty="0"/>
              <a:t>Reputation</a:t>
            </a:r>
            <a:r>
              <a:rPr lang="en-US" dirty="0"/>
              <a:t> </a:t>
            </a:r>
            <a:r>
              <a:rPr lang="en-US" dirty="0" smtClean="0"/>
              <a:t>of defender depends </a:t>
            </a:r>
            <a:r>
              <a:rPr lang="en-US" dirty="0"/>
              <a:t>both on its history and on the current </a:t>
            </a:r>
            <a:r>
              <a:rPr lang="en-US" i="1" dirty="0"/>
              <a:t>outcome</a:t>
            </a:r>
            <a:r>
              <a:rPr lang="en-US" dirty="0"/>
              <a:t> </a:t>
            </a:r>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r>
              <a:rPr lang="en-US" i="1" dirty="0"/>
              <a:t>History</a:t>
            </a:r>
            <a:r>
              <a:rPr lang="en-US" dirty="0"/>
              <a:t>-dependent </a:t>
            </a:r>
            <a:r>
              <a:rPr lang="en-US" dirty="0" smtClean="0"/>
              <a:t>Actions</a:t>
            </a:r>
          </a:p>
          <a:p>
            <a:pPr lvl="2" indent="-411480">
              <a:spcBef>
                <a:spcPts val="600"/>
              </a:spcBef>
              <a:buClr>
                <a:schemeClr val="accent1"/>
              </a:buClr>
              <a:buSzPct val="100000"/>
              <a:buFont typeface="Courier New" pitchFamily="49" charset="0"/>
              <a:buChar char="o"/>
              <a:defRPr/>
            </a:pPr>
            <a:r>
              <a:rPr lang="en-US" dirty="0"/>
              <a:t>Adversary adapts </a:t>
            </a:r>
            <a:r>
              <a:rPr lang="en-US" dirty="0" smtClean="0"/>
              <a:t>behavior following unknown strategy</a:t>
            </a:r>
          </a:p>
          <a:p>
            <a:pPr lvl="2" indent="-411480">
              <a:spcBef>
                <a:spcPts val="600"/>
              </a:spcBef>
              <a:buClr>
                <a:schemeClr val="accent1"/>
              </a:buClr>
              <a:buSzPct val="100000"/>
              <a:buFont typeface="Courier New" pitchFamily="49" charset="0"/>
              <a:buChar char="o"/>
              <a:defRPr/>
            </a:pPr>
            <a:r>
              <a:rPr lang="en-US" dirty="0" smtClean="0"/>
              <a:t>How should defender respond?</a:t>
            </a:r>
            <a:endParaRPr lang="en-US"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Tree>
    <p:extLst>
      <p:ext uri="{BB962C8B-B14F-4D97-AF65-F5344CB8AC3E}">
        <p14:creationId xmlns:p14="http://schemas.microsoft.com/office/powerpoint/2010/main" val="129279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a:t>
            </a:r>
            <a:r>
              <a:rPr lang="en-US" smtClean="0"/>
              <a:t>Audit Game</a:t>
            </a:r>
            <a:endParaRPr lang="en-US" dirty="0"/>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5432" y="1905000"/>
            <a:ext cx="1972491" cy="1828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114800"/>
            <a:ext cx="1175609" cy="2286000"/>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565" y="1524000"/>
            <a:ext cx="3454400" cy="2590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4159436"/>
            <a:ext cx="2590800" cy="2484537"/>
          </a:xfrm>
          <a:prstGeom prst="rect">
            <a:avLst/>
          </a:prstGeom>
        </p:spPr>
      </p:pic>
      <p:sp>
        <p:nvSpPr>
          <p:cNvPr id="8" name="Left Arrow 7"/>
          <p:cNvSpPr/>
          <p:nvPr/>
        </p:nvSpPr>
        <p:spPr>
          <a:xfrm rot="19510516">
            <a:off x="5384765" y="3664971"/>
            <a:ext cx="978408" cy="484632"/>
          </a:xfrm>
          <a:prstGeom prst="leftArrow">
            <a:avLst>
              <a:gd name="adj1" fmla="val 4460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Down Arrow 8"/>
          <p:cNvSpPr/>
          <p:nvPr/>
        </p:nvSpPr>
        <p:spPr>
          <a:xfrm>
            <a:off x="6903718" y="3615425"/>
            <a:ext cx="228600" cy="878321"/>
          </a:xfrm>
          <a:prstGeom prst="downArrow">
            <a:avLst/>
          </a:prstGeom>
          <a:solidFill>
            <a:srgbClr val="FF0000">
              <a:alpha val="79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6818" y="4514124"/>
            <a:ext cx="1651000" cy="1810476"/>
          </a:xfrm>
          <a:prstGeom prst="rect">
            <a:avLst/>
          </a:prstGeom>
        </p:spPr>
      </p:pic>
      <p:sp>
        <p:nvSpPr>
          <p:cNvPr id="11" name="Slide Number Placeholder 10"/>
          <p:cNvSpPr>
            <a:spLocks noGrp="1"/>
          </p:cNvSpPr>
          <p:nvPr>
            <p:ph type="sldNum" sz="quarter" idx="12"/>
          </p:nvPr>
        </p:nvSpPr>
        <p:spPr/>
        <p:txBody>
          <a:bodyPr/>
          <a:lstStyle/>
          <a:p>
            <a:fld id="{E969542D-8B17-4821-9E79-A741EC2B8F01}" type="slidenum">
              <a:rPr lang="en-US" smtClean="0">
                <a:solidFill>
                  <a:srgbClr val="464653"/>
                </a:solidFill>
              </a:rPr>
              <a:pPr/>
              <a:t>3</a:t>
            </a:fld>
            <a:endParaRPr lang="en-US">
              <a:solidFill>
                <a:srgbClr val="464653"/>
              </a:solidFill>
            </a:endParaRPr>
          </a:p>
        </p:txBody>
      </p:sp>
    </p:spTree>
    <p:extLst>
      <p:ext uri="{BB962C8B-B14F-4D97-AF65-F5344CB8AC3E}">
        <p14:creationId xmlns:p14="http://schemas.microsoft.com/office/powerpoint/2010/main" val="4086475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556E-7 3.33333E-6 L 0.10243 -0.37778 " pathEditMode="relative" rAng="0" ptsTypes="AA">
                                      <p:cBhvr>
                                        <p:cTn id="6" dur="2000" fill="hold"/>
                                        <p:tgtEl>
                                          <p:spTgt spid="5"/>
                                        </p:tgtEl>
                                        <p:attrNameLst>
                                          <p:attrName>ppt_x</p:attrName>
                                          <p:attrName>ppt_y</p:attrName>
                                        </p:attrNameLst>
                                      </p:cBhvr>
                                      <p:rCtr x="5122" y="-1888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4.44444E-6 -1.11111E-6 L 0.44723 -1.11111E-6 " pathEditMode="relative" rAng="0" ptsTypes="AA">
                                      <p:cBhvr>
                                        <p:cTn id="10" dur="2000" fill="hold"/>
                                        <p:tgtEl>
                                          <p:spTgt spid="4"/>
                                        </p:tgtEl>
                                        <p:attrNameLst>
                                          <p:attrName>ppt_x</p:attrName>
                                          <p:attrName>ppt_y</p:attrName>
                                        </p:attrNameLst>
                                      </p:cBhvr>
                                      <p:rCtr x="22361"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30</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smtClean="0"/>
              <a:t>Background</a:t>
            </a:r>
          </a:p>
          <a:p>
            <a:r>
              <a:rPr lang="en-US" sz="3200" b="1" dirty="0" smtClean="0"/>
              <a:t>Our Contributions</a:t>
            </a:r>
          </a:p>
          <a:p>
            <a:pPr lvl="1"/>
            <a:r>
              <a:rPr lang="en-US" sz="2900" b="1" dirty="0" smtClean="0"/>
              <a:t>Bounded </a:t>
            </a:r>
            <a:r>
              <a:rPr lang="en-US" sz="2900" b="1" dirty="0"/>
              <a:t>Memory </a:t>
            </a:r>
            <a:r>
              <a:rPr lang="en-US" sz="2900" b="1" dirty="0" smtClean="0"/>
              <a:t>Games</a:t>
            </a:r>
            <a:endParaRPr lang="en-US" sz="2900" b="1" dirty="0"/>
          </a:p>
          <a:p>
            <a:pPr lvl="1"/>
            <a:r>
              <a:rPr lang="en-US" sz="2900" dirty="0" smtClean="0"/>
              <a:t>Adaptive Regret</a:t>
            </a:r>
            <a:endParaRPr lang="en-US" sz="2900" dirty="0"/>
          </a:p>
          <a:p>
            <a:pPr lvl="1"/>
            <a:r>
              <a:rPr lang="en-US" sz="2900" dirty="0" smtClean="0"/>
              <a:t>Results</a:t>
            </a:r>
            <a:endParaRPr lang="en-US" sz="2900" dirty="0"/>
          </a:p>
          <a:p>
            <a:endParaRPr lang="en-US" dirty="0"/>
          </a:p>
        </p:txBody>
      </p:sp>
    </p:spTree>
    <p:extLst>
      <p:ext uri="{BB962C8B-B14F-4D97-AF65-F5344CB8AC3E}">
        <p14:creationId xmlns:p14="http://schemas.microsoft.com/office/powerpoint/2010/main" val="3500582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31</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States: captures dependence of rewards on history</a:t>
            </a:r>
            <a:endParaRPr lang="en-US" dirty="0"/>
          </a:p>
        </p:txBody>
      </p:sp>
      <mc:AlternateContent xmlns:mc="http://schemas.openxmlformats.org/markup-compatibility/2006" xmlns:a14="http://schemas.microsoft.com/office/drawing/2010/main">
        <mc:Choice Requires="a14">
          <p:sp>
            <p:nvSpPr>
              <p:cNvPr id="10" name="Rectangle 9"/>
              <p:cNvSpPr>
                <a:spLocks noChangeArrowheads="1"/>
              </p:cNvSpPr>
              <p:nvPr/>
            </p:nvSpPr>
            <p:spPr bwMode="auto">
              <a:xfrm>
                <a:off x="537022" y="5314947"/>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0" name="Rectangle 9"/>
              <p:cNvSpPr>
                <a:spLocks noRot="1" noChangeAspect="1" noMove="1" noResize="1" noEditPoints="1" noAdjustHandles="1" noChangeArrowheads="1" noChangeShapeType="1" noTextEdit="1"/>
              </p:cNvSpPr>
              <p:nvPr/>
            </p:nvSpPr>
            <p:spPr bwMode="auto">
              <a:xfrm>
                <a:off x="537022" y="5314947"/>
                <a:ext cx="7924800" cy="830997"/>
              </a:xfrm>
              <a:prstGeom prst="rect">
                <a:avLst/>
              </a:prstGeom>
              <a:blipFill rotWithShape="1">
                <a:blip r:embed="rId3"/>
                <a:stretch>
                  <a:fillRect l="-1154" t="-5882" b="-16176"/>
                </a:stretch>
              </a:blipFill>
              <a:ln w="9525">
                <a:noFill/>
                <a:miter lim="800000"/>
                <a:headEnd/>
                <a:tailEnd/>
              </a:ln>
            </p:spPr>
            <p:txBody>
              <a:bodyPr/>
              <a:lstStyle/>
              <a:p>
                <a:r>
                  <a:rPr lang="en-US">
                    <a:noFill/>
                  </a:rPr>
                  <a:t> </a:t>
                </a:r>
              </a:p>
            </p:txBody>
          </p:sp>
        </mc:Fallback>
      </mc:AlternateContent>
      <p:sp>
        <p:nvSpPr>
          <p:cNvPr id="11" name="Oval 10"/>
          <p:cNvSpPr/>
          <p:nvPr/>
        </p:nvSpPr>
        <p:spPr>
          <a:xfrm>
            <a:off x="762000" y="31242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a:t>
            </a:r>
            <a:r>
              <a:rPr lang="en-US" sz="2400" baseline="-25000" dirty="0"/>
              <a:t>0</a:t>
            </a:r>
          </a:p>
        </p:txBody>
      </p:sp>
      <p:cxnSp>
        <p:nvCxnSpPr>
          <p:cNvPr id="15" name="Straight Arrow Connector 14"/>
          <p:cNvCxnSpPr>
            <a:stCxn id="11" idx="7"/>
          </p:cNvCxnSpPr>
          <p:nvPr/>
        </p:nvCxnSpPr>
        <p:spPr>
          <a:xfrm flipV="1">
            <a:off x="1347367" y="2628900"/>
            <a:ext cx="1598822" cy="59573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275279" y="3686911"/>
            <a:ext cx="1742998" cy="246177"/>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22" name="AutoShape 2" descr="data:image/jpeg;base64,/9j/4AAQSkZJRgABAQAAAQABAAD/2wCEAAkGBxQSEhQUEhQVFhUWGBcVFxYWFBgXFxcWFhgXGBoWFxoYHCggGBonHxQUITEiKCksLy4uFx8zODMsNyktLisBCgoKDg0OGxAQGywkICQtLCwsLCwsLCwsNCwsLCwsLCwsLCwsLCwsLCwsLCwsLCwsLCwsLSwsLCwsLCwsLCwsLP/AABEIAOEA4QMBEQACEQEDEQH/xAAcAAEAAgMBAQEAAAAAAAAAAAAABgcDBAUCAQj/xABLEAABAwICBwQGBgUKBQUAAAABAAIDBBEFIQYHEhMxQVEiYXGBFDJCUpGhI2JykqKxQ2NzgsEVJDM0U4OTo7KzFoTR0vA1ZMLD4f/EABsBAQACAwEBAAAAAAAAAAAAAAADBAIFBgEH/8QAPhEAAgECAwQIBQMDAgUFAAAAAAECAxEEITEFEkFRE2FxgZGhwdEGIjKx8BRC4SMzYlJyFjSCktIkQ6LC8f/aAAwDAQACEQMRAD8AvFAEAQBAEAQBAEB8JtmUBD8e1m4dS3aZt88exAN4bjkXDsNPcXBAQeu1z1ExLKCjuer9uZ/nHFa33isZzjBXm0l1u33PUrmq6s0jqjxdC09BDCB8byrX1NsYOH779ib/AI8yRUpPgeBoJi0uc+IEd3pNQ/5ZBU5/EOHX0xk/BerM1QkeXapZnevWtPjC935yKF/EkOFJ/wDd/B70D5gaopW+rWtB/YOb+UqL4khxpP8A7v4HQPmejq/xOPOHEDl+vqI/kLhSQ+IqD+qEl4P1R46DPbTpHS22ZHTNHEbUMw894BIfJXKe2cHP99u1P+V5mDoyXAz02t+upjs19G3ja4bJTu8g/aDz4WC2FOrCqr05J9jTMHFrUmWB618OqLB8jqd59mduy3/EaSz4kKQxJvFK1wDmkOacwQQQR1BHFAe0AQBAEAQBAEAQBAEAQBAEAQBAeXvABJIAGZJyAA5lAVrpZrgpoLx0YFTJw2wbQg9zhnJ+7kfeQEPfhWMYx2quQwwHgxwLGW+rA3N3i8371qcVtnDUMk958lp46eFyaNKTJPgurKihsZGuqHdZDZnlG3K3jdc/iNuYqrlB7q6tfHXwsTRoxWpL6WmZE0MjY1jRwaxoa0eAAstROcpvem2315kqVtDKsT0IAgCAIAgPMsYcC1wDgeIIBB8ivU3F3R4RTGNXNDODsx7h3vQ9gfcsWfJbXD7axdLWW8v8s/PXzI3SiyJHRPFMLcZMPndIwZljMic/agcS1/iLu6WW+wu3cPVyqfI+vNePuu8hlRa0zJJotrjY526xGPcPHZMjA7Yv9dh7cZ+8Otluk01dENi0qWpZKxr43texwu17HBzXDqCMiF6eGVAEAQBAEAQBAEAQBAEAQHB0t0tpsOj253do32Im2MkhHujpwu42A6oCnquvxLSB5DfoaQGxFzuhb3jkZ393qiwybxVHG7Ro4RfO7vhFa/wvxXJIU3LQnOi+hFLRWc1u8m5yyWLh9gcGDwz6krkMbtSvism7R5LTv59/ci1CmoklWtJAgCAIAgCAIAgCAIAgCA4mkmilNXD6ZnbAs2VnZkb5+0O51x3K7hNoV8K/6by5PT861ZmEoKWpXbqPEcBeZad+9pb3eLExkfrWcY3fXaeQufZXXYHatHFfL9MuT49j49mpVnScS1tCNO6fEm2Yd3OBd8Dj2h1cw+2zvHDK4C2hESpAEAQBAEAQBAEAQBAQjWNrCjw1m7j2ZKpwu1hPZjB/SS24Do3i7uFyAK/0a0Lnr5fTcTc8h9nCN2T5B7O1b+jj6MFj4c+e2ltpUr0qGcuMuC7Ob69F18LFOlfNlpwQtY0MY0Na0Wa1oAAA5ADgFyUpOTcpO7ZZPa8PQgCAIAgCAIAgCAIAgCAIAgPhF8igK10w1euY/wBKw28cjDt7ph2Tce1CfZPHscDytwPTbN221aniX2S9/fxK9SjxiSPVrrKFYRTVlmVQuGutstmtxFvYlFs287EjmB1JVLJQBAEAQBAEAQBAQjWZp4zDYtiPZdVSC7GnMRtzG9k7sjYe0QeQJAEI0B0KdI/07ENp8jzvGMkzJJzEsoPtcNlvLLnYN5fa+19aFB/7pei9Xx0WWtmlS4ss1cwWQgCAIDl4hpHSQO2JqmGN/uukaHDxF7hWaWCxFVb1OEmuaTsYucVqzcoa2OZgfDIyRh9pjg5vhcHioalKdKW7OLT5NWPU09DYWB6EAQBAEBr11dFC3bmkZGz3nuDR4XJ4qSnSnVlu04tvklc8bS1NPDtIqSd2xDUwyO91sjS4+AvcqWrgsRSW9Ug0ubTseKcXozqKsZBAEAQBAQLWHoKKm9TSjZqW9otB2d7s8CD7MosLO52seRG92TtZ0GqVV/JwfL+OrhquuCpSvmjp6qtYJqgKSrNqpgIa52RmDeIIPCVtjcc7E8jbsk75oqFloAgCAIAgCA4Ommk0eHUrp35u9WKO9jJIQbN7hkSTyAKAqbQLR+SvndiVf2wX7UYcMpHjLa2eUbLANHVvdnz22tpdEugpP5n9T5Ll2vjyXblYpU75stZciWggCAICuNaGmjoD6JTO2ZSAZZBxja4XDGnk8gg34gEWzNx0WxdmRq/16qvHgufW+peb7CCrUtkiof45nvJ5ldaVjoYDjc1HKJYHWOW032ZG+68cx38Rysq+KwtPE09youzmutfnaexk4u6P0Ho7jMdZTsnjyDuLTxY8ZOYfA/EWPNcBi8NPDVXSnw81wZdjJSVzpKuZBAEBzNJMbZRU755Mw3JrRxe85NYPE8+QBPJWcJhZ4mqqUePHkuLMZS3Vc/PmO4zNWSmWd207PZHssb7rByHzNs7rv8NhqeGp7lNWXm+t/nYUpScndmgOR5jMHmCOBHQqc8Lg1X6ZuqP5rUu2pQCYnnjI0cWuPN4Gd+YvfMEnkdtbMjR/r0laPFcnzXU/J9pZpVL5MsVc8ThAEAQBAVvrM0Tdf0+ku2aMh8oZk47OYmbb222F+oF+WfSbE2lutYeq8v2vk+XY+HX5V6tP9yJ1q10ybiVNd9hURWbM0cDf1ZGj3XWPgQRyuerKpL0AQBAEB5e8AEkgAC5JyAA5lAUFiNS/SDFLNJFJDexGVori7vtyEZdGge6b0do41YSi58XlFdfsv44klOG87FtwQtY1rGANa0BrWgWAaBYAdy+fyk5Nyk7tl09rw9CAIDXxGsbBFJK/1Y2Okd4MBcfyUlKlKrUjTjq2l4njdlc/NFdVvmkfLIbvkcXu8XG9h3DgO4BfSKdONOChHRKyKDd3cwrMBAWHqZxcsqJKYnsytMje6SO17eLL/wCGFz/xDh1KjGstYuz7H7P7k1CWdi4lyBaCAICm9cuLmSpjpgexC0PcP1snXwZs2+2V2Hw/hlCi6z1k7dy939irWld2K+W/IQgM9BWvgljmj9eNwe3xaeB7jmD3EqOrSjVg6ctGrBOzuj9L0NW2aOOVmbZGNe37LwHD8183q05U5uEtU2vAvp3VzOsD0IAgCAICocdp5MDxGOrph/N5CbsHDZJBkg6DLtM6WHuldxsjH/qaW7N/PHXrXB+j6+0p1YbryL2w6uZPFHNE4OjkaHtcObXC48PBbchNlAEAQFZ68NJtxSikjP0lSCH24iAZOH75Oz3jbQGbV/o76FSNa4fTSfSSno4jJng0WHjc81wW1Mb+qrtr6Vkuzn36+CL1OG6iSrWkgQBAEBEtalUY8NmtxeY4/Jz27X4Q5bXYlNTxkb8LvwWXmRVX8pQ67oqBAEB2NDqrdV9K/pMxvlId2fk8qptCn0mFqR/xfln6GUHaSP0avnZeCAID836W1W9rqp/WaQeTHFg+TAvouBp9Hhqcf8V55+pRm7yZylaMQgCAvrVdVGTDYL8Wbcfkx7g38OyuE21TUMbO3Gz8UvUt0neCJWtWShAEAQBAcrSfBW1tNJA7IuF2O9yQZtd5Hj1BI5q1g8VLDVo1Vw1XNcUYyjvKxFdSGPPjfNhs/ZcwvfEDycHfSxDz7Y63eV9DhOM4qUXdPNFBqxcCyPAgPhNsygKEwZ38sY1JUuzghIewctiMlsDf3iDJbrtBanbOK6DDNLWWS7OPll3k1KN5Ftrhi4EAQBAEBBtcf9QH7aO/3X//AIt38P8A/N/9L9CGt9JSa7QqhAEBtYR/WIP20Xx3jVFX/tT/ANsvsz2OqP02V81L4QH0ID8xYp/TzftZf9bl9Lo/2o9i+xQeprKQ8CAIC7tT3/p/99Jb8P8AG64rb/8Azf8A0otUfpJutKTBAEAQBAEBVGsymfQ11PiMAzLgXcgZYxwP247tP2T1XX/D+K36TovWOa7H7P7lWtHO5d+HVrJ4o5ozdkjGyNPVrgCPzXQFc2UBDtbONei4bMWmz5rQMzsbyXDiO8MEh8kBG9UuE7mhbIR2qgmU/YHZjHhYbX75XE7cxHS4pwWkcu/j7dxcoxtG5NFpiYIAgCAICKa0aUyYbPbizYk8mPaXfh2ltNi1FDGQvxuvFZeZFVV4soVd2VAgCA7WhVJva+lZ+ta/yj+kPyYVT2jU6PC1JdTXjl6mUFeSP0WvnheCAID846YUm6rqpnSZ7vKQ7wfJ4X0TAVOkwtOX+K8svQozVpM5CtmIQBAX5qxpDHhtPfi/bl8pHuc38JauE2zU38ZO3Cy8El9y5SVoIlK1ZIEAQBAEAQHA07wj0qhmjAu8N3kf24+0APGxb+8r+zMR0GJhN6aPseXlqYVI70TU1EY1vqF8BN3U77DPPdS3e0/e3o8GhfQCgWWgKW18VhmqaOiYcz2z9uZ+6jPlsyfeWM5qEXN6JN+GZ6lcsOkp2xMZGwWaxrWNHRrQAB8AF80nNzk5y1bv4mwStkZgEjFy0B93ZUyw02ebyBYVjKhNC6PKhasZBAYa2lbLG+N4u2RrmOH1XAg/IrOnUdOanHVNNdx41dWPzTidA+nmkhk9eNxYe+3B3gRYjuIX0ijVjWpxqR0av+dmhQas7GspAEBZGpjBy6aWqcOzG3dM73vsXEeDQB++uc+IcSo040Fq832LTxf2J6Ec7lurkyyEAQFQa58HLJ46po7Mrd2/ukZctJ8W5f3a634exKlSlReqzXY9fB/cq1453K5XREIQG1hWHvqJo4I/WkcGDuvxd4AAu8Aoq9aNGnKpLRK/8d+h6ld2P0tSU7YmMjYLNY1rGjo1oAA+AC+bzm5yc5at3feXkrZGVYnoQH0NWcacpaI8uet2VL+mmebyPJasJUZx4Htz4oj0ICrtXD/QceqKTgyXeRtFrDIb+L4R7Y819GwVbpsPCo+Kz7Vk/NFCas2i8lZMCjK5xqtJzzbC4DwEMN/913zWt2xU3MHPrsvF+1yWkryRajG3XE0aLmy23Y2o4luaOGSRE5GURK6sOYbx8dEsJ4c9UjBJEtbiMKmSRka5C1MouLsyQ+LE9IDrL0KdVgVFOLztFnM4b1g4W5bY5dRlyC32x9qLD/0qv0vR8n7Py8SGrTvmimZGFri1wLXDItcCHA9CDmCuwTUldZoqnV0Z0dnrpNiFvZBs+UjsRjnc83dGjM9wzFXGY2lhIb1R58Fxf5zMowctD9A4JhUdLAyCIWawWueLic3Od3kknzXBYnETxFV1J6v8t3FyMVFWRvKAyCAIDQx3CI6uB8Eo7LxxHFrhm17e8EAqfDYieHqqrDVfjXeYyipKzPz9pJo9PQyFk7eyTZkgHYkHItPI/VOY+a77B4yliob1N58VxX5z0KcouOpy4mFzg1oLnOyDWgucT0AGZKsyairvJc2Yl0atNCzSA1FQBv3izWcd0w8QT75yv0At1XHbY2osQ+ipfQuPN+y4ePItUqe7myeLREwQGSOO6t4fD7+bMJSNlkS3NLDIicjJu1a/TmO8eXRKGphj1SNaWJanEYW2aJYyMK1ryJCqdOHGlxyiqBkHGAk/ZkMcn4HNXZ/D9Tewrjyk/B2fuVK6+YvdbwgKK1dDe4xXzHkai395UZfJq0PxDL/08Y85fZP3J6CzLehYtXhKVkSyZuRsW7pUyFsyhitqkYXPjmLGdMJmCRi19amSRZoztXPYynbMnizEteSBAa1Xh0MpBlijkI4F7GuI+IUkK1Sn9EmuxtHjSepnijDQGtAaBwAAAHgAsHJyd2D0vD0IAgCAIDzLGHAtcA5p4ggEHxBXsZOLunZnhgpMOhiuYoo4yeJYxrb/AACzqVqlT65N9rbCSWhsqM9CA+tCzpx3pWPGbkLF0OGpZEEmbTGLb06ZE2ZdhWeiMbnh7FFOmepmtK1azEUySLNKVua5zEw3ZFiLKp15w2bSyjiN8y/eQxw/0lb74bnnUh2P7+5DXWhYv/Fo/wDCuoKpW+pQ7U9a/qIj958p/gue+IHlSXXL0LFDiXJCoMKZSNyNbmkQszBXERnxyxmj1GvItdWJEaNQufxqyZYgay0xKEAQBAEAQBAEAQBAEAQBAe4+KsYb6zGWhvRLpcOV5G2xbekRMyKyYHh6hqGSNaVayuSRNGdc3jSxArTXc3+a05/X2+MUn/RbH4cf9ea/x9UYV9EV3/xA/quuKpMtSXZmrW8w2H8Lph/Fc58RZRpPrl6FihxLjhcqmFqZGUkbcbluqUyFozBytqoYWPjnLGdQ9SNeVy19aZnFGlO5c9janAsQRWGsjSSobVU9JRSFkhLS4tAN3SODY2m4OQzcR0cFf2RgqMqE8RiI3XDsWr9EYVZu6USyAudJwgCAIAgCAIAgCAIAgIXrVr6mCljlppDGGygSFtr2cCG8QctqwtzuFudiUqFWu4Vo3yy9fIhqtpXRItFsXFVTQzj22jaA5PHZe3ycHKpWovC4mVN8H5cPIzT3o3JDE5brDVCGSNpjltqcyJoybSs9IY2PL3KKdQ9SNaVy1leZLFGjMc1zeLneVieKK213O/mlOP8A3F/hFL/1W2+HF/Xm/wDH1RHX0RWX8jv6FdcVSfatDu8VxCE5ZzZfsqiw+T1z/wARQvQhLlL7p+xPQeZbET7Lm8NX3XZk8lc22SLe0cQQuJlEqtquY7p8dIsZ1womCSRa7EYhJEkYnGx7F46WGSeU2awXtzc45NY3vJsFqqdOeLrKnDV/l+4kbUVdlbascOfWVc2I1A4OdsdDK4WOz9VjLNHj3LfbZrQw2Hjg6fLPsXu8/wD9IaS3pbzLWXLFkIAgCAIAgCAIAgCAIDTxfDmVMEkEnqyNLSeYvwcO8GxHgpaFaVGrGpHVO/52mLV1YrLVrizqGqlw6pOztPswngJrDIdGyN2SO+3vLptr4eOKoRxdHgs+z3i9f4IKUt17rLfikWmwuItkyWUTaZItzSxBC4mTeqz05junl0iinXMlE1pZFqsTiUkSRiaxK00pbzuyUq7XpP8AR0zBxJlfb7LWtH+tdJ8Nw+apLqS8b+xBXehM/wDg7uHwXVFUhbh6LpPI21mzOdn3TQiS/wDiNstXtmnv4OfVZ+fs2S0XaSLSXCF0GbZFyQAOZNgPNT0604uyzMWkZRMrCxrPNwGVYyxjeg3Tk47j8FIzbqJGs6N4vd3MaM3LGjQr4uW7TV/su1hyUdSqp5qnH6kNaDFSxG9+IYD7TjwfMRkByv0uT00Y0NkUW296b8+rqiufHwSgzqvqLcwygjp4mQxN2WMGy0fxJ5km5J5klclWrTrTdSbu2WUklZG0oz0IAgCAIAgCAIAgCAIAgIRrI0NNYwTQAekxi1r23rBns35PHFp8RzuN1sjaf6aXR1Pofk+fZz8e2GrT3s1qc3QrWM2wp8QO7lZ2d68bIdblNf8Ao3jmTkedjxs7Q2M0+lwucXnZf/XmvzMxhV4SLLimuAQQQcwQbgjqDzWljiJwdmTbqZk3yn/WmO4Y31GYBIBPAE5nw6qOWKlJZHu6eSVUlJvNmQXh6VTrEHpOMUNMBcDcg/3s13/gY0rsfh6nu4aU+cvsl7sqV38xe63xAUnrvgNNX0da2/BoNvep5NsDxcJCPBqjq01VhKm+Ka8UZRdncsmKQOAc03DgCD1BFwV81acXZl85Gluj7a+nMDnuZdzXBwF823ttNPrNz4eHRW8DjHhKyqpX4fnIxnHeViv2aDYtS5UtWCwcA2Z7P8twLB8Vv3tXZ1fOtTz7E/NZkPRzWjPTsDx9/ZdUEA89+xvzjbtLFYrY8c1D/wCLf3dhu1XxPjdU8zmSPmqductJYG3cC8DIPkk7Thy4Bev4hpxlGNOnaF8+zqSy8x0D4vMiWiVRXxyPbQmTbYC+SAWJcGkNdeJ3rEGwOyNoflvMRhKGJj/UinyfHuf4iGMnHQm+E62ADu62ncx7cnGMcD9aN5DmeFyVz+I+HZa0J90vdeyJ41+aJphellHUWEVRGXH2HO2H/dfYrS1tn4mj9cHbnqvFZEqnF6M7SpmYQBAEAQBAEAQHxxsLnIdTkEWegOTXaU0cOUlVCD7u8a533W3PyVungMTU+mnLwy8WYOcVxI7X61KFn9Hvpj9SPZHxkLcvAFbClsDFS+q0e13+1zB1oo4L9aVTUOLKGj2j4PncL9WxgbPxK2NL4dpr+5NvsVvPMjdd8EQ3S11Y+oHprNmd7W7LAyNry1xIYC1mdyQQA7tfJbvD4elhqe7DJLPNt9+endYicnJ3ZK6TQHFaZrTTVLW3aC6Nsz2bLjmW7Nix1jlfmtLPa+z67arQvybSeXbquwlVKa0ZsHBcfdkaggdd8xvzY26j/VbHjmoeT9XY93avM2ME1Zz7+OorarbfG5rwGufI4lrg4AyyWIGWdh5qPE7cpdFKlh6dk01nZLPqXuexou95Ms5c0WAgKu0KZ6dpFLPmWQGV46dhop2Dz2i4eC+h7Po9DhacOq/jn6lGo7ybLyVwjILrmwf0jDZHNF307hO37Lbtk/A558ggOXquxTf4fG2/ag+gd4MtsfgLPgVw22sP0WLk+Evm8dfO5dpSvElq1JKEAQBAVTrFwySgrIsTpcu2C/o2WxB2vqSNu099+bguv2Fjukp/p5ax061y7vt2FWtCzuWjRx0OM0sU74Y5WvHB7QXxuGTmbQza4G4yPeugK5F8W1KUUlzBLND9W4lZ8Hjb/Eh7cj7tU2JU39TrWkDgBJLB+Fu035qKpQpVf7kU+1Jnqk1oY3YfpLAcg6UDo6leD94h6pT2Rgpf+3bsbXqZqrLmfHY7pBH61GXf8q53+29QPYODf+pd/wDDPemkYjprjQ44efOgq/8AvWH/AA9hOc/Ff+J708uoDTbGjww8+VBV/wDen/D2E5z8V/4jp5dRkZpHj7/VoiP+Tlb/AK3rJbAwi/1eK9h08j652ksvqwvZ4NpWf7jlLHYuCj+y/a36NGLrS5mQaHaQTD6Sp3YPG9TsH/IaQrMNnYSGlOPhf73PHUlzMjNStTKQaquaf3JJj5Oke38lahGMPoSXYrfYwbudyg1JUTM5ZqiT6oLI2/hbtfiWQuSfDtXmGwW2aSJxHAygym/X6QmyHht6U47DhlI+ZwADezHG2zduQg7LGgeFz0AJ5ICqNW2DSVlTJidX2iXuMd8g6TgXge4wdlo7vqhc5t3H7kf08Hm/q7OXfx6u0sUYfuZaa5MtBAEAQHH0uxb0SjnmvZzWkM/aO7LPxEfBW8Bh/wBRiIU+DefYs35GE5bsWzi6gcF3dLLUkZzPDGH9XDcX++6QfuhfRG7lAtNAeJog5pa4AtcC0g8CCLEFAUPoYTheLT0MhIZI7dsJvmRd0Dv3mOLT9YgclpNu4XpcP0i1hn3PX0fiT0ZWduZbS4sthAEAQGtiVCyeJ8Urdpj2lrh3HmOhGRB5EBSUas6U1Ug7NHjV1ZlXaJYvJgOIPpqkk0spBL+QByZUD/S8d3PZF/oODxcMVSVSPeuT5e3UUZxcXYvprgQCDcHMEcCOoVowPqAIAgCAIAgCAIAgCAxVVQ2NjpJHBrGAuc5xsGtaLkk8gAEBQmKVkukOIhrC5lJDw5bMd7F5H9rJawB4Adzr0doY2OEpb71eSXN+y4+HEkpw3mW1SUzImNjjaGsYA1rRwDRkAFwE5ynJyk7t5supWyMqxPQgCAICrNbVe+onp8Pg7Ty5rnDP+kk7MbTbkA5zj3OBXV/D2FtGVd8cl2cfPLuZWry4FzYHhjKWnigj9WJjWDv2Rm495NyfFdIVjeQBAVRr00cLo46+G4fBZkhbx2Nq7JPFjz8Hk8l40mrM9R29DcfFdSsmyD/UlaPZkbx8jk4dzgvn20MI8LXdPhquz8yfWi9CW8rnbVIzCAIAgI9ptouyvg2Mmysu6KT3XHi0/UdYA+APELYbOx8sJV3tYvVfnFcPAjnDeRHNVemzqaT+TK+7Cx27hc/2HcoHH3TcbB4ZgcNld5TqRqRU4O6ehSasy5VmeBAEAQBAEAQBAEB8JQFHawdLpMWqG4fh/ah2u08HszFpzcTygbxv7RsRfs3hr14UKbqVHZL8susyjFt2ROtFtH46GBsMeZ9Z77ZveeLj3cgOQAXA43GTxVV1Jdy5IuwioqyOuqhmEAQBAaON4oylgknk9WNpNubjwawX5kkAeKmw1CVerGlDV/l+7Uxk7K7ILqbwd9XVz4nUC9nOEfQyvHaLe5jCGD7XcvotKlGlBU4aJWKEnd3ZdKkPAgCAxVdM2Vj45GhzHtLHNPBzXCxB7iCUBQlC5+A4m+CUn0WW1nngYyexL9phu13mfdWr2rgf1VH5fqjmuvmu/h1ktKe6y3gb8FwhdPqAIAgCAh+n+hTa9m3HZtQwWa4+rI3+zf8AwPK/S622y9pywkt2WcHr1da9VxIqlPezWpz9XOsd0LhQ4mXMew7tk0mRB5Rzk+Vn8CLX6nt4TjOKlF3T0ZTasXCFkeBAEAQBAEAQHiWUNaXOIa1oJJJsABmSSeAQFJad6dS4nJ6Bhoc6J/Ze8ZGYDjn7EA5k+tw4ZOirVoUYOpUdkvzxMoxbdkSzQrROPD4rCz5n23sluJHst6MHIc+JXC7R2hPGTu8orRer6y5CCiiRrXkgQBAEAQFS6c4jJilbFh1Ibta+znDNpkGT3u+pGNrxN+eyuy2JgOhp9NNfNLTqX8/axUrTu7IuzAcIjpKeKnhFmRt2R1J4ucfrEkuPeSt6QG+gCAIAgIrrF0QbiVMWCwnju+F55O5scfcdYA9MjyQFe6stKXMd/J9XdkkZLItvI3bxgd3i3Z6jLkL8ttvZtm8TTX+5evv4lqjU/ayy1zJYCAIAgCAjOmWhkNe25+jnaLMlAvl7rx7TfmL5c77LZ+06mElbWPFeq5P8ZHOmpENwHTGuwR7aaujdLT8GZ3IaP7CQ5PaPcda2Xq8F2uGxdLEw36Tv912r8RUlBxeZcWjuktNXM26aVr7es3g9l+T2HtN+GfJWDA66AIAgCAj+lOmVJh7b1Eg27XbCztSu8G8h3mw70BUOJYziGkEhjibuaRpzFzuxbnK79K/mGDIZfaVPGY+jhI3qPPglq/ZdZJCDloWForovBQR7MQu91t5K713kfk3o0ZDxuVxONx9XFz3p6LRcF/PWW4QUVkdtUjMIAgCAICCazNMPRWejwH+cSDMtzMTHZXFvbdwaPPpfebH2b08ulqL5F5v2XHwIatTdyWp3dUuhHoEG+mbapmA2geMUfERePAu77DPZBXZlMn6AIAgCAIAgK21r6vzWD0ulFqpgG00G2+a3hY8pW+yefA+yQBytXenPpIFNVHZqW5NcRs73Z4gjlKLG7edrjmBxu1tkug3VpL5OK5fxy5aPrt0ql8mT1aInCAIAgCA1sQoI52GOZjZGHi1wuPEdD3jNSUq06Ut+m2n1HjSeTK6xjVa5j97h07o3jNrXvc0t+xMztDwIPiujwvxD+3ER716r28CCVD/SeINMcdoOzUwmdg9p8W3l3SwZebgTmt7Rx+GrfRNd+T8HYgdOS1RuU+vccJaMAj3KgH5OjFlc3WYHyfXqXENhowSeG1UXN+5rY8/ijTSuwaU2kOPYhlEx1PGcrsZuBbvklJf5sVCvtLC0fqmuxZvy9SRU5PgbeAaq2B28rpTM8naLGlwaT9d57cn4e+60OL+IJy+Wgt3revhovMmjQXEsOmp2RtayNrWMaLNa0BrQOgAyC56c5Tk5Sd2+LJ0rGVYnoQBAEAQES0900ZQR7DLOqHC7WHgwf2knQdBzt0uRtdmbMli5b0soLV8+per4EVSpu9poaq9BHukGJV+06Rx3kLH+tc/p5B73ut5ZG17bPcQhGEVGKsloim3ct1ZHgQBAEAQBAEAQFaazNW3pRNVRgMqh2nMB2RMW5gg5bEosLO52F7cQavkwcHQzWCdr0XEbxzNOwJXjZu4ZbEwPqP8ArcD3c+U2lsRxvVw6y4x4rs5rq19LVOrwkWQubLAQBAEAQBAEB4kia71mg+IB/NeqTWjPD7HGG+qAPAAfkjbeoPS8PQgCAIAgCAICCacawWUt4aa0lR6pPrMiJysbes/o0efQ7zZux5V7VKuUPN+y6/AhqVd3JanzV1q3e6T07EwXSOO2yGTM7XKSb63CzOWV88m9jCEYRUYqyWiKjdy3VkeBAEAQBAEAQBAEAQEQ061f0+JN2j9FUAWbM0XuBwbI322/MciM7gVfTYziGByCnrIzJT8GG5LbfqJCLGwv9G61svV4rUY/ZFLE3nH5Z8+D7V6rPtJoVXHIsnANIqetZtU8gcR6zDlIz7TTmOBz4HkSuRxWDrYaVqsbcnwfYy1GSlodVVTIIAgCAIAgCAIAgCAIAgNHF8XhpY95USNjbyuc3HjZrRm49wBU1DDVa8tylG7/ADXl3mLklqVnimmNZikhpcMika05OcMpC0+094ygZx53PW+S6zAbDp0bTrfNLlwXv9uriVp1m8kTzV/qyhoNmafZmqRmHW+jiP6sHifrnPoG3IW9ICfoAgCAIAgCAIAgCAIAgCA1sQoI543RTRtkjdk5j2hwPkfzQFUaSaoHxv3+FzOY5uYie9wcO6OXj5O483LGcIzi4yV0+DPU7HHpNYNbQvEOJ07ifeIEcpA5j9HL4gjxK0OK+H6U86L3Xyea915k8a74k4wXTKjqrCOZoef0cn0b/AB3reRK5/EbMxNDOcMuazXlp3k8akWd9UDMIAgCAIAgCAIDj41pRSUl9/Oxrh7AO1J9xt3fJW8PgMRiP7cG1z0Xi8jCU4x1IJiWs2aofucNp3F7uDnN3knG12xtuAO9xI6hdBhfh6Kzryv1LTx18LdpDKvyNvA9VNVVyCfFZ3C/6MPD5SPdLs2RjubfyXQUqUKUdymkl1FdybzZbWCYLBSRCKmibGwcm8Sfec45ud3kkqQ8N9AEAQBAEAQBAEAQBAEAQBAEAQGtX0EU7DHNGyRh4te0OafIoCvce1M0c1zTvkp3H2R9LFfva87XkHAICMP0CxuhH8zqN6wcGslAyH6qfsDyJVatgsPWzqQT69H4qzM1NrRmJ2mGM0ptU0RcBxJp5G/5kZLPktZU+H8LL6XJd915r1JFXke4NcbRlLS2PPZmBPwcwKnP4bf7Kniv5Zmq/UbzNb1Nzp6jy3R/+YUL+HK/CcfP2PenXIO1vU3KnqfPdD/7EXw5X4zj5+w6dcjTqNccfCOmcTy25mt+TWuUkPhuX7qi7lf1R46/UYm6d4rU2FLQ2B5iCaX8ZsweYVyn8PYaP1yk/Bej+5g68jLHolj9d/WJTAwng+VrMu5lODfwdZbKjs/C0foprvz+9zB1JPVnfwHUnTR2NVK+Y+4wbmPzsS8/eHgrjdyMsXCcHgpWbFPFHE3oxoFz1ceLj3lAbyAIAgCAIAgCAIAgCAIAgCAIAgCAIAgCAIAgIhprw+KAoTSX1yh6a2B+uPFAXroNy8Ah4T5AEAQBAEAQBAEAQBAEAQBAf//Z"/>
          <p:cNvSpPr>
            <a:spLocks noChangeAspect="1" noChangeArrowheads="1"/>
          </p:cNvSpPr>
          <p:nvPr/>
        </p:nvSpPr>
        <p:spPr bwMode="auto">
          <a:xfrm>
            <a:off x="155575" y="-2400300"/>
            <a:ext cx="5000625" cy="5000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http://www.mamaliciousnoire.com/wp-content/uploads/2012/01/smiley-fac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0558" y="1864877"/>
            <a:ext cx="1028280" cy="1028280"/>
          </a:xfrm>
          <a:prstGeom prst="rect">
            <a:avLst/>
          </a:prstGeom>
          <a:noFill/>
          <a:extLst>
            <a:ext uri="{909E8E84-426E-40DD-AFC4-6F175D3DCCD1}">
              <a14:hiddenFill xmlns:a14="http://schemas.microsoft.com/office/drawing/2010/main">
                <a:solidFill>
                  <a:srgbClr val="FFFFFF"/>
                </a:solidFill>
              </a14:hiddenFill>
            </a:ext>
          </a:extLst>
        </p:spPr>
      </p:pic>
      <p:sp>
        <p:nvSpPr>
          <p:cNvPr id="23" name="Curved Up Arrow 22"/>
          <p:cNvSpPr/>
          <p:nvPr/>
        </p:nvSpPr>
        <p:spPr>
          <a:xfrm>
            <a:off x="3271627" y="2880940"/>
            <a:ext cx="485775" cy="3436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Up Arrow 24"/>
          <p:cNvSpPr/>
          <p:nvPr/>
        </p:nvSpPr>
        <p:spPr>
          <a:xfrm>
            <a:off x="3322289" y="4469884"/>
            <a:ext cx="485775" cy="3436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8" name="Picture 6" descr="http://www.downloadclipart.net/large/1637-frowny-face-desig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33762" y="3450392"/>
            <a:ext cx="1028280" cy="10282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922833" y="2297247"/>
            <a:ext cx="452368" cy="461665"/>
          </a:xfrm>
          <a:prstGeom prst="rect">
            <a:avLst/>
          </a:prstGeom>
        </p:spPr>
        <p:txBody>
          <a:bodyPr wrap="none">
            <a:spAutoFit/>
          </a:bodyPr>
          <a:lstStyle/>
          <a:p>
            <a:pPr algn="ctr"/>
            <a:r>
              <a:rPr lang="en-US" sz="2400" dirty="0" smtClean="0"/>
              <a:t>s</a:t>
            </a:r>
            <a:r>
              <a:rPr lang="en-US" sz="2400" baseline="-25000" dirty="0"/>
              <a:t>1</a:t>
            </a:r>
          </a:p>
        </p:txBody>
      </p:sp>
      <p:sp>
        <p:nvSpPr>
          <p:cNvPr id="26" name="Rectangle 25"/>
          <p:cNvSpPr/>
          <p:nvPr/>
        </p:nvSpPr>
        <p:spPr>
          <a:xfrm>
            <a:off x="4038600" y="4041741"/>
            <a:ext cx="452368" cy="461665"/>
          </a:xfrm>
          <a:prstGeom prst="rect">
            <a:avLst/>
          </a:prstGeom>
        </p:spPr>
        <p:txBody>
          <a:bodyPr wrap="none">
            <a:spAutoFit/>
          </a:bodyPr>
          <a:lstStyle/>
          <a:p>
            <a:pPr algn="ctr"/>
            <a:r>
              <a:rPr lang="en-US" sz="2400" dirty="0" smtClean="0"/>
              <a:t>s</a:t>
            </a:r>
            <a:r>
              <a:rPr lang="en-US" sz="2400" baseline="-25000" dirty="0" smtClean="0"/>
              <a:t>2</a:t>
            </a:r>
            <a:endParaRPr lang="en-US" sz="2400" baseline="-25000" dirty="0"/>
          </a:p>
        </p:txBody>
      </p:sp>
      <mc:AlternateContent xmlns:mc="http://schemas.openxmlformats.org/markup-compatibility/2006" xmlns:a14="http://schemas.microsoft.com/office/drawing/2010/main">
        <mc:Choice Requires="a14">
          <p:sp>
            <p:nvSpPr>
              <p:cNvPr id="27" name="TextBox 26"/>
              <p:cNvSpPr txBox="1"/>
              <p:nvPr/>
            </p:nvSpPr>
            <p:spPr>
              <a:xfrm>
                <a:off x="1219200" y="2379017"/>
                <a:ext cx="10365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ea typeface="Cambria Math"/>
                        </a:rPr>
                        <m:t>≠</m:t>
                      </m:r>
                      <m:r>
                        <a:rPr lang="en-US" sz="2400" b="0" i="1" smtClean="0">
                          <a:latin typeface="Cambria Math"/>
                          <a:ea typeface="Cambria Math"/>
                        </a:rPr>
                        <m:t>𝑑</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219200" y="2379017"/>
                <a:ext cx="1036502" cy="461665"/>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447800" y="3949408"/>
                <a:ext cx="103650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𝑎</m:t>
                      </m:r>
                      <m:r>
                        <a:rPr lang="en-US" sz="2400" b="0" i="1" smtClean="0">
                          <a:latin typeface="Cambria Math"/>
                        </a:rPr>
                        <m:t>=</m:t>
                      </m:r>
                      <m:r>
                        <a:rPr lang="en-US" sz="2400" b="0" i="1" smtClean="0">
                          <a:latin typeface="Cambria Math"/>
                          <a:ea typeface="Cambria Math"/>
                        </a:rPr>
                        <m:t>𝑑</m:t>
                      </m:r>
                    </m:oMath>
                  </m:oMathPara>
                </a14:m>
                <a:endParaRPr lang="en-US" sz="2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447800" y="3949408"/>
                <a:ext cx="1036502" cy="461665"/>
              </a:xfrm>
              <a:prstGeom prst="rect">
                <a:avLst/>
              </a:prstGeom>
              <a:blipFill rotWithShape="1">
                <a:blip r:embed="rId7"/>
                <a:stretch>
                  <a:fillRect/>
                </a:stretch>
              </a:blipFill>
            </p:spPr>
            <p:txBody>
              <a:bodyPr/>
              <a:lstStyle/>
              <a:p>
                <a:r>
                  <a:rPr lang="en-US">
                    <a:noFill/>
                  </a:rPr>
                  <a:t> </a:t>
                </a:r>
              </a:p>
            </p:txBody>
          </p:sp>
        </mc:Fallback>
      </mc:AlternateContent>
      <p:sp>
        <p:nvSpPr>
          <p:cNvPr id="30" name="Rectangle 29"/>
          <p:cNvSpPr/>
          <p:nvPr/>
        </p:nvSpPr>
        <p:spPr>
          <a:xfrm>
            <a:off x="4724400" y="2062160"/>
            <a:ext cx="3962400" cy="156966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a:spLocks noChangeArrowheads="1"/>
          </p:cNvSpPr>
          <p:nvPr/>
        </p:nvSpPr>
        <p:spPr bwMode="auto">
          <a:xfrm>
            <a:off x="4876800" y="2062160"/>
            <a:ext cx="3657600" cy="1569660"/>
          </a:xfrm>
          <a:prstGeom prst="rect">
            <a:avLst/>
          </a:prstGeom>
          <a:noFill/>
          <a:ln w="9525">
            <a:noFill/>
            <a:miter lim="800000"/>
            <a:headEnd/>
            <a:tailEnd/>
          </a:ln>
        </p:spPr>
        <p:txBody>
          <a:bodyPr wrap="square">
            <a:spAutoFit/>
          </a:bodyPr>
          <a:lstStyle/>
          <a:p>
            <a:r>
              <a:rPr lang="en-US" sz="2400" b="1" dirty="0" err="1" smtClean="0">
                <a:latin typeface="Book Antiqua" pitchFamily="18" charset="0"/>
              </a:rPr>
              <a:t>Thm</a:t>
            </a:r>
            <a:r>
              <a:rPr lang="en-US" sz="2400" b="1" dirty="0" smtClean="0">
                <a:latin typeface="Book Antiqua" pitchFamily="18" charset="0"/>
              </a:rPr>
              <a:t>: </a:t>
            </a:r>
            <a:r>
              <a:rPr lang="en-US" sz="2400" dirty="0" smtClean="0">
                <a:latin typeface="Book Antiqua" pitchFamily="18" charset="0"/>
              </a:rPr>
              <a:t>No algorithm can</a:t>
            </a:r>
          </a:p>
          <a:p>
            <a:r>
              <a:rPr lang="en-US" sz="2400" dirty="0">
                <a:latin typeface="Book Antiqua" pitchFamily="18" charset="0"/>
              </a:rPr>
              <a:t>m</a:t>
            </a:r>
            <a:r>
              <a:rPr lang="en-US" sz="2400" dirty="0" smtClean="0">
                <a:latin typeface="Book Antiqua" pitchFamily="18" charset="0"/>
              </a:rPr>
              <a:t>inimize regret for the general class of stochastic games.</a:t>
            </a:r>
            <a:endParaRPr lang="en-US" sz="2400" dirty="0">
              <a:latin typeface="Book Antiqua" pitchFamily="18" charset="0"/>
            </a:endParaRPr>
          </a:p>
        </p:txBody>
      </p:sp>
    </p:spTree>
    <p:extLst>
      <p:ext uri="{BB962C8B-B14F-4D97-AF65-F5344CB8AC3E}">
        <p14:creationId xmlns:p14="http://schemas.microsoft.com/office/powerpoint/2010/main" val="1362788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32</a:t>
            </a:fld>
            <a:endParaRPr lang="en-US">
              <a:solidFill>
                <a:srgbClr val="464653"/>
              </a:solidFill>
            </a:endParaRPr>
          </a:p>
        </p:txBody>
      </p:sp>
      <p:sp>
        <p:nvSpPr>
          <p:cNvPr id="4" name="Content Placeholder 3"/>
          <p:cNvSpPr>
            <a:spLocks noGrp="1"/>
          </p:cNvSpPr>
          <p:nvPr>
            <p:ph sz="quarter" idx="1"/>
          </p:nvPr>
        </p:nvSpPr>
        <p:spPr/>
        <p:txBody>
          <a:bodyPr>
            <a:normAutofit/>
          </a:bodyPr>
          <a:lstStyle/>
          <a:p>
            <a:r>
              <a:rPr lang="en-US" dirty="0" smtClean="0"/>
              <a:t>State s: Encodes last m outcomes</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States: can capture history dependent rewards</a:t>
            </a:r>
          </a:p>
          <a:p>
            <a:pPr marL="0" indent="0">
              <a:buNone/>
            </a:pPr>
            <a:endParaRPr lang="en-US" dirty="0"/>
          </a:p>
        </p:txBody>
      </p:sp>
      <mc:AlternateContent xmlns:mc="http://schemas.openxmlformats.org/markup-compatibility/2006" xmlns:a14="http://schemas.microsoft.com/office/drawing/2010/main">
        <mc:Choice Requires="a14">
          <p:sp>
            <p:nvSpPr>
              <p:cNvPr id="5" name="Oval 4"/>
              <p:cNvSpPr/>
              <p:nvPr/>
            </p:nvSpPr>
            <p:spPr>
              <a:xfrm>
                <a:off x="990600" y="205740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m:t>
                          </m:r>
                          <m:r>
                            <a:rPr lang="en-US" sz="2400" b="0" i="1" smtClean="0">
                              <a:latin typeface="Cambria Math"/>
                            </a:rPr>
                            <m:t>𝑚</m:t>
                          </m:r>
                        </m:sub>
                      </m:sSub>
                      <m:r>
                        <a:rPr lang="en-US" sz="2400" b="0" i="1" smtClean="0">
                          <a:latin typeface="Cambria Math"/>
                        </a:rPr>
                        <m:t>,…,</m:t>
                      </m:r>
                      <m:sSub>
                        <m:sSubPr>
                          <m:ctrlPr>
                            <a:rPr lang="en-US" sz="2400" i="1">
                              <a:latin typeface="Cambria Math"/>
                            </a:rPr>
                          </m:ctrlPr>
                        </m:sSubPr>
                        <m:e>
                          <m:r>
                            <a:rPr lang="en-US" sz="2400" i="1">
                              <a:latin typeface="Cambria Math"/>
                            </a:rPr>
                            <m:t>𝑂</m:t>
                          </m:r>
                        </m:e>
                        <m:sub>
                          <m:r>
                            <a:rPr lang="en-US" sz="2400" i="1">
                              <a:latin typeface="Cambria Math"/>
                            </a:rPr>
                            <m:t>𝑖</m:t>
                          </m:r>
                          <m:r>
                            <a:rPr lang="en-US" sz="2400" i="1">
                              <a:latin typeface="Cambria Math"/>
                            </a:rPr>
                            <m:t>−2</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−1</m:t>
                          </m:r>
                        </m:sub>
                      </m:sSub>
                    </m:oMath>
                  </m:oMathPara>
                </a14:m>
                <a:endParaRPr lang="en-US" sz="2400" baseline="-25000" dirty="0"/>
              </a:p>
            </p:txBody>
          </p:sp>
        </mc:Choice>
        <mc:Fallback xmlns="">
          <p:sp>
            <p:nvSpPr>
              <p:cNvPr id="5" name="Oval 4"/>
              <p:cNvSpPr>
                <a:spLocks noRot="1" noChangeAspect="1" noMove="1" noResize="1" noEditPoints="1" noAdjustHandles="1" noChangeArrowheads="1" noChangeShapeType="1" noTextEdit="1"/>
              </p:cNvSpPr>
              <p:nvPr/>
            </p:nvSpPr>
            <p:spPr>
              <a:xfrm>
                <a:off x="990600" y="2057400"/>
                <a:ext cx="2667000" cy="1295400"/>
              </a:xfrm>
              <a:prstGeom prst="ellipse">
                <a:avLst/>
              </a:prstGeom>
              <a:blipFill rotWithShape="1">
                <a:blip r:embed="rId4"/>
                <a:stretch>
                  <a:fillRect l="-9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724400" y="203835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r>
                            <a:rPr lang="en-US" sz="2400" b="0" i="1" smtClean="0">
                              <a:latin typeface="Cambria Math"/>
                            </a:rPr>
                            <m:t>−</m:t>
                          </m:r>
                          <m:r>
                            <a:rPr lang="en-US" sz="2400" b="0" i="1" smtClean="0">
                              <a:latin typeface="Cambria Math"/>
                            </a:rPr>
                            <m:t>𝑚</m:t>
                          </m:r>
                          <m:r>
                            <a:rPr lang="en-US" sz="2400" b="0" i="1" smtClean="0">
                              <a:latin typeface="Cambria Math"/>
                            </a:rPr>
                            <m:t>+1</m:t>
                          </m:r>
                        </m:sub>
                      </m:sSub>
                      <m:r>
                        <a:rPr lang="en-US" sz="2400" b="0" i="1" smtClean="0">
                          <a:latin typeface="Cambria Math"/>
                        </a:rPr>
                        <m:t>,…,</m:t>
                      </m:r>
                      <m:sSub>
                        <m:sSubPr>
                          <m:ctrlPr>
                            <a:rPr lang="en-US" sz="2400" i="1">
                              <a:latin typeface="Cambria Math"/>
                            </a:rPr>
                          </m:ctrlPr>
                        </m:sSubPr>
                        <m:e>
                          <m:r>
                            <a:rPr lang="en-US" sz="2400" i="1">
                              <a:latin typeface="Cambria Math"/>
                            </a:rPr>
                            <m:t>𝑂</m:t>
                          </m:r>
                        </m:e>
                        <m:sub>
                          <m:r>
                            <a:rPr lang="en-US" sz="2400" i="1">
                              <a:latin typeface="Cambria Math"/>
                            </a:rPr>
                            <m:t>𝑖</m:t>
                          </m:r>
                          <m:r>
                            <a:rPr lang="en-US" sz="2400" i="1">
                              <a:latin typeface="Cambria Math"/>
                            </a:rPr>
                            <m:t>−1</m:t>
                          </m:r>
                        </m:sub>
                      </m:sSub>
                      <m:r>
                        <a:rPr lang="en-US" sz="2400" b="0" i="1" smtClean="0">
                          <a:latin typeface="Cambria Math"/>
                        </a:rPr>
                        <m:t>,</m:t>
                      </m:r>
                      <m:sSub>
                        <m:sSubPr>
                          <m:ctrlPr>
                            <a:rPr lang="en-US" sz="2400" b="0" i="1" smtClean="0">
                              <a:latin typeface="Cambria Math"/>
                            </a:rPr>
                          </m:ctrlPr>
                        </m:sSubPr>
                        <m:e>
                          <m:r>
                            <a:rPr lang="en-US" sz="2400" b="0" i="1" smtClean="0">
                              <a:latin typeface="Cambria Math"/>
                            </a:rPr>
                            <m:t>𝑂</m:t>
                          </m:r>
                        </m:e>
                        <m:sub>
                          <m:r>
                            <a:rPr lang="en-US" sz="2400" b="0" i="1" smtClean="0">
                              <a:latin typeface="Cambria Math"/>
                            </a:rPr>
                            <m:t>𝑖</m:t>
                          </m:r>
                        </m:sub>
                      </m:sSub>
                    </m:oMath>
                  </m:oMathPara>
                </a14:m>
                <a:endParaRPr lang="en-US" sz="2400" baseline="-25000" dirty="0"/>
              </a:p>
            </p:txBody>
          </p:sp>
        </mc:Choice>
        <mc:Fallback xmlns="">
          <p:sp>
            <p:nvSpPr>
              <p:cNvPr id="6" name="Oval 5"/>
              <p:cNvSpPr>
                <a:spLocks noRot="1" noChangeAspect="1" noMove="1" noResize="1" noEditPoints="1" noAdjustHandles="1" noChangeArrowheads="1" noChangeShapeType="1" noTextEdit="1"/>
              </p:cNvSpPr>
              <p:nvPr/>
            </p:nvSpPr>
            <p:spPr>
              <a:xfrm>
                <a:off x="4724400" y="2038350"/>
                <a:ext cx="2667000" cy="1295400"/>
              </a:xfrm>
              <a:prstGeom prst="ellipse">
                <a:avLst/>
              </a:prstGeom>
              <a:blipFill rotWithShape="1">
                <a:blip r:embed="rId5"/>
                <a:stretch>
                  <a:fillRect l="-680"/>
                </a:stretch>
              </a:blipFill>
            </p:spPr>
            <p:txBody>
              <a:bodyPr/>
              <a:lstStyle/>
              <a:p>
                <a:r>
                  <a:rPr lang="en-US">
                    <a:noFill/>
                  </a:rPr>
                  <a:t> </a:t>
                </a:r>
              </a:p>
            </p:txBody>
          </p:sp>
        </mc:Fallback>
      </mc:AlternateContent>
      <p:cxnSp>
        <p:nvCxnSpPr>
          <p:cNvPr id="9" name="Straight Arrow Connector 8"/>
          <p:cNvCxnSpPr>
            <a:stCxn id="5" idx="6"/>
            <a:endCxn id="6" idx="2"/>
          </p:cNvCxnSpPr>
          <p:nvPr/>
        </p:nvCxnSpPr>
        <p:spPr>
          <a:xfrm flipV="1">
            <a:off x="3657600" y="268605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3895085" y="2009241"/>
                <a:ext cx="591829" cy="51328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a:rPr>
                          </m:ctrlPr>
                        </m:sSubPr>
                        <m:e>
                          <m:r>
                            <a:rPr lang="en-US" sz="2800" i="1">
                              <a:latin typeface="Cambria Math"/>
                            </a:rPr>
                            <m:t>𝑂</m:t>
                          </m:r>
                        </m:e>
                        <m:sub>
                          <m:r>
                            <a:rPr lang="en-US" sz="2800" i="1">
                              <a:latin typeface="Cambria Math"/>
                            </a:rPr>
                            <m:t>𝑖</m:t>
                          </m:r>
                        </m:sub>
                      </m:sSub>
                    </m:oMath>
                  </m:oMathPara>
                </a14:m>
                <a:endParaRPr lang="en-US" sz="2800" baseline="-25000" dirty="0"/>
              </a:p>
            </p:txBody>
          </p:sp>
        </mc:Choice>
        <mc:Fallback xmlns="">
          <p:sp>
            <p:nvSpPr>
              <p:cNvPr id="10" name="Rectangle 9"/>
              <p:cNvSpPr>
                <a:spLocks noRot="1" noChangeAspect="1" noMove="1" noResize="1" noEditPoints="1" noAdjustHandles="1" noChangeArrowheads="1" noChangeShapeType="1" noTextEdit="1"/>
              </p:cNvSpPr>
              <p:nvPr/>
            </p:nvSpPr>
            <p:spPr>
              <a:xfrm>
                <a:off x="3895085" y="2009241"/>
                <a:ext cx="591829" cy="51328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a:spLocks noChangeArrowheads="1"/>
              </p:cNvSpPr>
              <p:nvPr/>
            </p:nvSpPr>
            <p:spPr bwMode="auto">
              <a:xfrm>
                <a:off x="457200" y="3505200"/>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7" name="Rectangle 16"/>
              <p:cNvSpPr>
                <a:spLocks noRot="1" noChangeAspect="1" noMove="1" noResize="1" noEditPoints="1" noAdjustHandles="1" noChangeArrowheads="1" noChangeShapeType="1" noTextEdit="1"/>
              </p:cNvSpPr>
              <p:nvPr/>
            </p:nvSpPr>
            <p:spPr bwMode="auto">
              <a:xfrm>
                <a:off x="457200" y="3505200"/>
                <a:ext cx="7924800" cy="830997"/>
              </a:xfrm>
              <a:prstGeom prst="rect">
                <a:avLst/>
              </a:prstGeom>
              <a:blipFill rotWithShape="1">
                <a:blip r:embed="rId10"/>
                <a:stretch>
                  <a:fillRect l="-1154" t="-5882" b="-1617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3012126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33</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a:bodyPr>
              <a:lstStyle/>
              <a:p>
                <a:r>
                  <a:rPr lang="en-US" dirty="0" smtClean="0"/>
                  <a:t>State s: Encodes last m outcomes</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Current outcome is only dependent on current actions</a:t>
                </a:r>
              </a:p>
              <a:p>
                <a:pPr marL="0" indent="0">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b="0" i="0" smtClean="0">
                              <a:latin typeface="Cambria Math"/>
                            </a:rPr>
                            <m:t>Pr</m:t>
                          </m:r>
                        </m:fName>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d>
                                      <m:dPr>
                                        <m:begChr m:val="|"/>
                                        <m:endChr m:val=""/>
                                        <m:ctrlPr>
                                          <a:rPr lang="en-US" i="1" smtClean="0">
                                            <a:latin typeface="Cambria Math"/>
                                          </a:rPr>
                                        </m:ctrlPr>
                                      </m:dPr>
                                      <m:e>
                                        <m:m>
                                          <m:mPr>
                                            <m:mcs>
                                              <m:mc>
                                                <m:mcPr>
                                                  <m:count m:val="2"/>
                                                  <m:mcJc m:val="center"/>
                                                </m:mcPr>
                                              </m:mc>
                                            </m:mcs>
                                            <m:ctrlPr>
                                              <a:rPr lang="en-US" i="1">
                                                <a:latin typeface="Cambria Math"/>
                                              </a:rPr>
                                            </m:ctrlPr>
                                          </m:mPr>
                                          <m:mr>
                                            <m:e>
                                              <m:r>
                                                <m:rPr>
                                                  <m:brk m:alnAt="7"/>
                                                </m:rPr>
                                                <a:rPr lang="en-US" i="1">
                                                  <a:latin typeface="Cambria Math"/>
                                                </a:rPr>
                                                <m:t>𝑠</m:t>
                                              </m:r>
                                              <m:r>
                                                <a:rPr lang="en-US" b="0"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r>
                            <a:rPr lang="en-US" b="0" i="1" smtClean="0">
                              <a:latin typeface="Cambria Math"/>
                            </a:rPr>
                            <m:t>=</m:t>
                          </m:r>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sz="2400" i="1">
                                                <a:latin typeface="Cambria Math"/>
                                              </a:rPr>
                                            </m:ctrlPr>
                                          </m:sSubPr>
                                          <m:e>
                                            <m:r>
                                              <a:rPr lang="en-US" sz="2400" i="1">
                                                <a:latin typeface="Cambria Math"/>
                                              </a:rPr>
                                              <m:t>𝑂</m:t>
                                            </m:r>
                                          </m:e>
                                          <m:sub>
                                            <m:r>
                                              <a:rPr lang="en-US" sz="2400" i="1">
                                                <a:latin typeface="Cambria Math"/>
                                              </a:rPr>
                                              <m:t>𝑖</m:t>
                                            </m:r>
                                          </m:sub>
                                        </m:sSub>
                                      </m:e>
                                      <m:e>
                                        <m:d>
                                          <m:dPr>
                                            <m:begChr m:val="|"/>
                                            <m:endChr m:val=""/>
                                            <m:ctrlPr>
                                              <a:rPr lang="en-US" i="1">
                                                <a:latin typeface="Cambria Math"/>
                                              </a:rPr>
                                            </m:ctrlPr>
                                          </m:dPr>
                                          <m:e>
                                            <m:m>
                                              <m:mPr>
                                                <m:mcs>
                                                  <m:mc>
                                                    <m:mcPr>
                                                      <m:count m:val="2"/>
                                                      <m:mcJc m:val="center"/>
                                                    </m:mcPr>
                                                  </m:mc>
                                                </m:mcs>
                                                <m:ctrlPr>
                                                  <a:rPr lang="en-US" i="1" smtClean="0">
                                                    <a:latin typeface="Cambria Math"/>
                                                  </a:rPr>
                                                </m:ctrlPr>
                                              </m:mPr>
                                              <m:mr>
                                                <m:e>
                                                  <m:sSup>
                                                    <m:sSupPr>
                                                      <m:ctrlPr>
                                                        <a:rPr lang="en-US" b="0" i="1" smtClean="0">
                                                          <a:latin typeface="Cambria Math"/>
                                                        </a:rPr>
                                                      </m:ctrlPr>
                                                    </m:sSupPr>
                                                    <m:e>
                                                      <m:r>
                                                        <m:rPr>
                                                          <m:brk m:alnAt="7"/>
                                                        </m:rPr>
                                                        <a:rPr lang="en-US" b="0" i="1" smtClean="0">
                                                          <a:latin typeface="Cambria Math"/>
                                                        </a:rPr>
                                                        <m:t>𝑠</m:t>
                                                      </m:r>
                                                    </m:e>
                                                    <m:sup>
                                                      <m:r>
                                                        <a:rPr lang="en-US" b="0" i="1" smtClean="0">
                                                          <a:latin typeface="Cambria Math"/>
                                                        </a:rPr>
                                                        <m:t>′</m:t>
                                                      </m:r>
                                                    </m:sup>
                                                  </m:sSup>
                                                  <m:r>
                                                    <m:rPr>
                                                      <m:brk m:alnAt="7"/>
                                                    </m:rPr>
                                                    <a:rPr lang="en-US" b="0"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e>
                          </m:func>
                          <m:r>
                            <m:rPr>
                              <m:nor/>
                            </m:rPr>
                            <a:rPr lang="en-US" dirty="0"/>
                            <m:t> </m:t>
                          </m:r>
                        </m:e>
                      </m:func>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593" t="-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val 4"/>
              <p:cNvSpPr/>
              <p:nvPr/>
            </p:nvSpPr>
            <p:spPr>
              <a:xfrm>
                <a:off x="990600" y="205740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5" name="Oval 4"/>
              <p:cNvSpPr>
                <a:spLocks noRot="1" noChangeAspect="1" noMove="1" noResize="1" noEditPoints="1" noAdjustHandles="1" noChangeArrowheads="1" noChangeShapeType="1" noTextEdit="1"/>
              </p:cNvSpPr>
              <p:nvPr/>
            </p:nvSpPr>
            <p:spPr>
              <a:xfrm>
                <a:off x="990600" y="2057400"/>
                <a:ext cx="2667000" cy="1295400"/>
              </a:xfrm>
              <a:prstGeom prst="ellipse">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val 5"/>
              <p:cNvSpPr/>
              <p:nvPr/>
            </p:nvSpPr>
            <p:spPr>
              <a:xfrm>
                <a:off x="4724400" y="203835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6" name="Oval 5"/>
              <p:cNvSpPr>
                <a:spLocks noRot="1" noChangeAspect="1" noMove="1" noResize="1" noEditPoints="1" noAdjustHandles="1" noChangeArrowheads="1" noChangeShapeType="1" noTextEdit="1"/>
              </p:cNvSpPr>
              <p:nvPr/>
            </p:nvSpPr>
            <p:spPr>
              <a:xfrm>
                <a:off x="4724400" y="2038350"/>
                <a:ext cx="2667000" cy="1295400"/>
              </a:xfrm>
              <a:prstGeom prst="ellipse">
                <a:avLst/>
              </a:prstGeom>
              <a:blipFill rotWithShape="1">
                <a:blip r:embed="rId5"/>
                <a:stretch>
                  <a:fillRect/>
                </a:stretch>
              </a:blipFill>
            </p:spPr>
            <p:txBody>
              <a:bodyPr/>
              <a:lstStyle/>
              <a:p>
                <a:r>
                  <a:rPr lang="en-US">
                    <a:noFill/>
                  </a:rPr>
                  <a:t> </a:t>
                </a:r>
              </a:p>
            </p:txBody>
          </p:sp>
        </mc:Fallback>
      </mc:AlternateContent>
      <p:cxnSp>
        <p:nvCxnSpPr>
          <p:cNvPr id="9" name="Straight Arrow Connector 8"/>
          <p:cNvCxnSpPr>
            <a:stCxn id="5" idx="6"/>
            <a:endCxn id="6" idx="2"/>
          </p:cNvCxnSpPr>
          <p:nvPr/>
        </p:nvCxnSpPr>
        <p:spPr>
          <a:xfrm flipV="1">
            <a:off x="3657600" y="268605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1" name="Picture 26" descr="http://image.shutterstock.com/display_pic_with_logo/368086/368086,1267510249,1/stock-photo-police-officer-writing-a-traffic-citation-477688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6900" y="5105400"/>
            <a:ext cx="677781" cy="9424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image.shutterstock.com/display_pic_with_logo/368086/368086,1267510249,1/stock-photo-police-officer-writing-a-traffic-citation-4776885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35" r="10119"/>
          <a:stretch/>
        </p:blipFill>
        <p:spPr bwMode="auto">
          <a:xfrm>
            <a:off x="5173980" y="5105400"/>
            <a:ext cx="548640" cy="942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0951" y="5619576"/>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952999"/>
            <a:ext cx="8509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6776" y="5605040"/>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025" y="4938463"/>
            <a:ext cx="850900" cy="638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7" name="Rectangle 16"/>
              <p:cNvSpPr>
                <a:spLocks noChangeArrowheads="1"/>
              </p:cNvSpPr>
              <p:nvPr/>
            </p:nvSpPr>
            <p:spPr bwMode="auto">
              <a:xfrm>
                <a:off x="457200" y="3505200"/>
                <a:ext cx="7924800" cy="830997"/>
              </a:xfrm>
              <a:prstGeom prst="rect">
                <a:avLst/>
              </a:prstGeom>
              <a:noFill/>
              <a:ln w="9525">
                <a:noFill/>
                <a:miter lim="800000"/>
                <a:headEnd/>
                <a:tailEnd/>
              </a:ln>
            </p:spPr>
            <p:txBody>
              <a:bodyPr>
                <a:spAutoFit/>
              </a:bodyPr>
              <a:lstStyle/>
              <a:p>
                <a14:m>
                  <m:oMath xmlns:m="http://schemas.openxmlformats.org/officeDocument/2006/math">
                    <m:r>
                      <a:rPr lang="en-US" sz="2400" b="1" i="0" dirty="0" smtClean="0">
                        <a:latin typeface="Cambria Math"/>
                      </a:rPr>
                      <m:t>𝐏</m:t>
                    </m:r>
                    <m:d>
                      <m:dPr>
                        <m:ctrlPr>
                          <a:rPr lang="en-US" sz="2400" b="1" i="1" dirty="0" smtClean="0">
                            <a:latin typeface="Cambria Math"/>
                          </a:rPr>
                        </m:ctrlPr>
                      </m:dPr>
                      <m:e>
                        <m:r>
                          <a:rPr lang="en-US" sz="2400" b="1" i="0" dirty="0" smtClean="0">
                            <a:latin typeface="Cambria Math"/>
                          </a:rPr>
                          <m:t>𝐝</m:t>
                        </m:r>
                        <m:r>
                          <a:rPr lang="en-US" sz="2400" b="1" i="0" dirty="0" smtClean="0">
                            <a:latin typeface="Cambria Math"/>
                          </a:rPr>
                          <m:t>,</m:t>
                        </m:r>
                        <m:r>
                          <a:rPr lang="en-US" sz="2400" b="1" i="0" dirty="0" smtClean="0">
                            <a:latin typeface="Cambria Math"/>
                          </a:rPr>
                          <m:t>𝐚</m:t>
                        </m:r>
                        <m:r>
                          <a:rPr lang="en-US" sz="2400" b="1" i="0" dirty="0" smtClean="0">
                            <a:latin typeface="Cambria Math"/>
                          </a:rPr>
                          <m:t>,</m:t>
                        </m:r>
                        <m:r>
                          <a:rPr lang="en-US" sz="2400" b="1" i="0" dirty="0" smtClean="0">
                            <a:latin typeface="Cambria Math"/>
                          </a:rPr>
                          <m:t>𝐬</m:t>
                        </m:r>
                      </m:e>
                    </m:d>
                  </m:oMath>
                </a14:m>
                <a:r>
                  <a:rPr lang="en-US" sz="2400" i="1" dirty="0">
                    <a:latin typeface="Book Antiqua" pitchFamily="18" charset="0"/>
                  </a:rPr>
                  <a:t>  </a:t>
                </a:r>
                <a:r>
                  <a:rPr lang="en-US" sz="2400" dirty="0">
                    <a:latin typeface="Book Antiqua" pitchFamily="18" charset="0"/>
                  </a:rPr>
                  <a:t>- </a:t>
                </a:r>
                <a:r>
                  <a:rPr lang="en-US" sz="2400" dirty="0" smtClean="0">
                    <a:latin typeface="Book Antiqua" pitchFamily="18" charset="0"/>
                  </a:rPr>
                  <a:t>Defender payoff </a:t>
                </a:r>
                <a:r>
                  <a:rPr lang="en-US" sz="2400" dirty="0">
                    <a:latin typeface="Book Antiqua" pitchFamily="18" charset="0"/>
                  </a:rPr>
                  <a:t>when </a:t>
                </a:r>
                <a:r>
                  <a:rPr lang="en-US" sz="2400" dirty="0" smtClean="0">
                    <a:latin typeface="Book Antiqua" pitchFamily="18" charset="0"/>
                  </a:rPr>
                  <a:t>actions </a:t>
                </a:r>
                <a:r>
                  <a:rPr lang="en-US" sz="2400" i="1" dirty="0" err="1" smtClean="0">
                    <a:latin typeface="Book Antiqua" pitchFamily="18" charset="0"/>
                  </a:rPr>
                  <a:t>d,a</a:t>
                </a:r>
                <a:r>
                  <a:rPr lang="en-US" sz="2400" dirty="0" smtClean="0">
                    <a:latin typeface="Book Antiqua" pitchFamily="18" charset="0"/>
                  </a:rPr>
                  <a:t> are </a:t>
                </a:r>
                <a:r>
                  <a:rPr lang="en-US" sz="2400" dirty="0">
                    <a:latin typeface="Book Antiqua" pitchFamily="18" charset="0"/>
                  </a:rPr>
                  <a:t>played at state </a:t>
                </a:r>
                <a:r>
                  <a:rPr lang="en-US" sz="2400" i="1" dirty="0">
                    <a:latin typeface="Book Antiqua" pitchFamily="18" charset="0"/>
                  </a:rPr>
                  <a:t>s </a:t>
                </a:r>
              </a:p>
            </p:txBody>
          </p:sp>
        </mc:Choice>
        <mc:Fallback xmlns="">
          <p:sp>
            <p:nvSpPr>
              <p:cNvPr id="17" name="Rectangle 16"/>
              <p:cNvSpPr>
                <a:spLocks noRot="1" noChangeAspect="1" noMove="1" noResize="1" noEditPoints="1" noAdjustHandles="1" noChangeArrowheads="1" noChangeShapeType="1" noTextEdit="1"/>
              </p:cNvSpPr>
              <p:nvPr/>
            </p:nvSpPr>
            <p:spPr bwMode="auto">
              <a:xfrm>
                <a:off x="457200" y="3505200"/>
                <a:ext cx="7924800" cy="830997"/>
              </a:xfrm>
              <a:prstGeom prst="rect">
                <a:avLst/>
              </a:prstGeom>
              <a:blipFill rotWithShape="1">
                <a:blip r:embed="rId10"/>
                <a:stretch>
                  <a:fillRect l="-1154" t="-5882" b="-16176"/>
                </a:stretch>
              </a:blipFill>
              <a:ln w="9525">
                <a:noFill/>
                <a:miter lim="800000"/>
                <a:headEnd/>
                <a:tailEnd/>
              </a:ln>
            </p:spPr>
            <p:txBody>
              <a:bodyPr/>
              <a:lstStyle/>
              <a:p>
                <a:r>
                  <a:rPr lang="en-US">
                    <a:noFill/>
                  </a:rPr>
                  <a:t> </a:t>
                </a:r>
              </a:p>
            </p:txBody>
          </p:sp>
        </mc:Fallback>
      </mc:AlternateContent>
      <p:pic>
        <p:nvPicPr>
          <p:cNvPr id="18" name="Picture 26" descr="http://image.shutterstock.com/display_pic_with_logo/368086/368086,1267510249,1/stock-photo-police-officer-writing-a-traffic-citation-477688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71600" y="245995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8424" y="249329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048000" y="248377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6" descr="http://image.shutterstock.com/display_pic_with_logo/368086/368086,1267510249,1/stock-photo-police-officer-writing-a-traffic-citation-47768857.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01205" y="201784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76800" y="247424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us.123rf.com/400wm/400/400/bluehand/bluehand1108/bluehand110800003/10129523-summer-sunny-day-vector-graphi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057900" y="245995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6" descr="http://image.shutterstock.com/display_pic_with_logo/368086/368086,1267510249,1/stock-photo-police-officer-writing-a-traffic-citation-47768857.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05600" y="2417088"/>
            <a:ext cx="352591" cy="490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3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Bounded Memory Games - Experts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34</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Expert advice may depend on the last m outcomes</a:t>
            </a:r>
            <a:endParaRPr lang="en-US" dirty="0"/>
          </a:p>
        </p:txBody>
      </p:sp>
      <p:pic>
        <p:nvPicPr>
          <p:cNvPr id="6" name="Picture 2" descr="http://nomoredirtylooks.com/wp-content/uploads/28perco1-e1292348046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6500"/>
            <a:ext cx="3124199" cy="2130136"/>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nvSpPr>
        <p:spPr>
          <a:xfrm>
            <a:off x="3505200" y="1905000"/>
            <a:ext cx="5668616" cy="1143001"/>
          </a:xfrm>
          <a:prstGeom prst="cloudCallout">
            <a:avLst>
              <a:gd name="adj1" fmla="val -62594"/>
              <a:gd name="adj2" fmla="val 20839"/>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no violations have been detected in the last m rounds then play</a:t>
            </a:r>
            <a:r>
              <a:rPr lang="en-US" dirty="0" smtClean="0"/>
              <a:t> </a:t>
            </a:r>
            <a:r>
              <a:rPr lang="en-US" dirty="0" smtClean="0">
                <a:solidFill>
                  <a:srgbClr val="FF0000"/>
                </a:solidFill>
              </a:rPr>
              <a:t>High Inspection</a:t>
            </a:r>
            <a:r>
              <a:rPr lang="en-US" dirty="0" smtClean="0">
                <a:solidFill>
                  <a:schemeClr val="tx1"/>
                </a:solidFill>
              </a:rPr>
              <a:t>, otherwise </a:t>
            </a:r>
            <a:r>
              <a:rPr lang="en-US" dirty="0" smtClean="0">
                <a:solidFill>
                  <a:srgbClr val="002060"/>
                </a:solidFill>
              </a:rPr>
              <a:t>Low Inspection</a:t>
            </a:r>
            <a:endParaRPr lang="en-US" dirty="0">
              <a:solidFill>
                <a:srgbClr val="002060"/>
              </a:solidFill>
            </a:endParaRPr>
          </a:p>
        </p:txBody>
      </p:sp>
      <mc:AlternateContent xmlns:mc="http://schemas.openxmlformats.org/markup-compatibility/2006" xmlns:a14="http://schemas.microsoft.com/office/drawing/2010/main">
        <mc:Choice Requires="a14">
          <p:sp>
            <p:nvSpPr>
              <p:cNvPr id="8" name="TextBox 7"/>
              <p:cNvSpPr txBox="1"/>
              <p:nvPr/>
            </p:nvSpPr>
            <p:spPr>
              <a:xfrm>
                <a:off x="4365334" y="3429000"/>
                <a:ext cx="3607078" cy="830997"/>
              </a:xfrm>
              <a:prstGeom prst="rect">
                <a:avLst/>
              </a:prstGeom>
              <a:noFill/>
            </p:spPr>
            <p:txBody>
              <a:bodyPr wrap="none" rtlCol="0">
                <a:spAutoFit/>
              </a:bodyPr>
              <a:lstStyle/>
              <a:p>
                <a:r>
                  <a:rPr lang="en-US" sz="2400" dirty="0" smtClean="0"/>
                  <a:t>Fixed Defender Strategy:</a:t>
                </a:r>
              </a:p>
              <a:p>
                <a:r>
                  <a:rPr lang="en-US" sz="2400" dirty="0" smtClean="0"/>
                  <a:t>  </a:t>
                </a:r>
                <a14:m>
                  <m:oMath xmlns:m="http://schemas.openxmlformats.org/officeDocument/2006/math">
                    <m:func>
                      <m:funcPr>
                        <m:ctrlPr>
                          <a:rPr lang="en-US" sz="2400" i="1" smtClean="0">
                            <a:latin typeface="Cambria Math"/>
                          </a:rPr>
                        </m:ctrlPr>
                      </m:funcPr>
                      <m:fName>
                        <m:r>
                          <m:rPr>
                            <m:sty m:val="p"/>
                          </m:rPr>
                          <a:rPr lang="en-US" sz="2400" b="0" i="0" smtClean="0">
                            <a:latin typeface="Cambria Math"/>
                          </a:rPr>
                          <m:t>f</m:t>
                        </m:r>
                      </m:fName>
                      <m:e>
                        <m:d>
                          <m:dPr>
                            <m:ctrlPr>
                              <a:rPr lang="en-US" sz="2400" i="1" smtClean="0">
                                <a:latin typeface="Cambria Math"/>
                              </a:rPr>
                            </m:ctrlPr>
                          </m:dPr>
                          <m:e>
                            <m:r>
                              <a:rPr lang="en-US" sz="2400" i="1" smtClean="0">
                                <a:latin typeface="Cambria Math"/>
                                <a:ea typeface="Cambria Math"/>
                              </a:rPr>
                              <m:t>𝜎</m:t>
                            </m:r>
                          </m:e>
                        </m:d>
                      </m:e>
                    </m:func>
                    <m:r>
                      <a:rPr lang="en-US" sz="2400" i="1" smtClean="0">
                        <a:latin typeface="Cambria Math"/>
                        <a:ea typeface="Cambria Math"/>
                      </a:rPr>
                      <m:t>=</m:t>
                    </m:r>
                    <m:r>
                      <a:rPr lang="en-US" sz="2400" b="0" i="1" smtClean="0">
                        <a:latin typeface="Cambria Math"/>
                        <a:ea typeface="Cambria Math"/>
                      </a:rPr>
                      <m:t>𝑑</m:t>
                    </m:r>
                  </m:oMath>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365334" y="3429000"/>
                <a:ext cx="3607078" cy="830997"/>
              </a:xfrm>
              <a:prstGeom prst="rect">
                <a:avLst/>
              </a:prstGeom>
              <a:blipFill rotWithShape="1">
                <a:blip r:embed="rId4"/>
                <a:stretch>
                  <a:fillRect l="-2534" t="-5147" r="-1858"/>
                </a:stretch>
              </a:blipFill>
            </p:spPr>
            <p:txBody>
              <a:bodyPr/>
              <a:lstStyle/>
              <a:p>
                <a:r>
                  <a:rPr lang="en-US">
                    <a:noFill/>
                  </a:rPr>
                  <a:t> </a:t>
                </a:r>
              </a:p>
            </p:txBody>
          </p:sp>
        </mc:Fallback>
      </mc:AlternateContent>
      <p:cxnSp>
        <p:nvCxnSpPr>
          <p:cNvPr id="12" name="Straight Arrow Connector 11"/>
          <p:cNvCxnSpPr/>
          <p:nvPr/>
        </p:nvCxnSpPr>
        <p:spPr>
          <a:xfrm flipV="1">
            <a:off x="4756627" y="4191000"/>
            <a:ext cx="196373" cy="5334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65334" y="4606636"/>
            <a:ext cx="782587" cy="400110"/>
          </a:xfrm>
          <a:prstGeom prst="rect">
            <a:avLst/>
          </a:prstGeom>
          <a:noFill/>
        </p:spPr>
        <p:txBody>
          <a:bodyPr wrap="none" rtlCol="0">
            <a:spAutoFit/>
          </a:bodyPr>
          <a:lstStyle/>
          <a:p>
            <a:r>
              <a:rPr lang="en-US" sz="2000" dirty="0" smtClean="0"/>
              <a:t>State</a:t>
            </a:r>
            <a:endParaRPr lang="en-US" sz="2000" dirty="0"/>
          </a:p>
        </p:txBody>
      </p:sp>
      <p:sp>
        <p:nvSpPr>
          <p:cNvPr id="15" name="TextBox 14"/>
          <p:cNvSpPr txBox="1"/>
          <p:nvPr/>
        </p:nvSpPr>
        <p:spPr>
          <a:xfrm>
            <a:off x="5715000" y="4629090"/>
            <a:ext cx="898003" cy="400110"/>
          </a:xfrm>
          <a:prstGeom prst="rect">
            <a:avLst/>
          </a:prstGeom>
          <a:noFill/>
        </p:spPr>
        <p:txBody>
          <a:bodyPr wrap="none" rtlCol="0">
            <a:spAutoFit/>
          </a:bodyPr>
          <a:lstStyle/>
          <a:p>
            <a:r>
              <a:rPr lang="en-US" sz="2000" dirty="0" smtClean="0"/>
              <a:t>Action</a:t>
            </a:r>
            <a:endParaRPr lang="en-US" sz="2000" dirty="0"/>
          </a:p>
        </p:txBody>
      </p:sp>
      <p:cxnSp>
        <p:nvCxnSpPr>
          <p:cNvPr id="16" name="Straight Arrow Connector 15"/>
          <p:cNvCxnSpPr/>
          <p:nvPr/>
        </p:nvCxnSpPr>
        <p:spPr>
          <a:xfrm flipH="1" flipV="1">
            <a:off x="5692140" y="4191000"/>
            <a:ext cx="414153" cy="53340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850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35</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a:t>Background</a:t>
            </a:r>
          </a:p>
          <a:p>
            <a:r>
              <a:rPr lang="en-US" sz="3200" b="1" dirty="0" smtClean="0"/>
              <a:t>Our Contributions</a:t>
            </a:r>
          </a:p>
          <a:p>
            <a:pPr lvl="1"/>
            <a:r>
              <a:rPr lang="en-US" sz="2900" dirty="0" smtClean="0"/>
              <a:t>Bounded </a:t>
            </a:r>
            <a:r>
              <a:rPr lang="en-US" sz="2900" dirty="0"/>
              <a:t>Memory </a:t>
            </a:r>
            <a:r>
              <a:rPr lang="en-US" sz="2900" dirty="0" smtClean="0"/>
              <a:t>Games</a:t>
            </a:r>
            <a:endParaRPr lang="en-US" sz="2900" dirty="0"/>
          </a:p>
          <a:p>
            <a:pPr lvl="1"/>
            <a:r>
              <a:rPr lang="en-US" sz="2900" b="1" dirty="0" smtClean="0"/>
              <a:t>Adaptive Regret</a:t>
            </a:r>
            <a:endParaRPr lang="en-US" sz="2900" b="1" dirty="0"/>
          </a:p>
          <a:p>
            <a:pPr lvl="1"/>
            <a:r>
              <a:rPr lang="en-US" sz="2900" dirty="0" smtClean="0"/>
              <a:t>Results</a:t>
            </a:r>
            <a:endParaRPr lang="en-US" sz="2900" dirty="0"/>
          </a:p>
          <a:p>
            <a:endParaRPr lang="en-US" dirty="0"/>
          </a:p>
        </p:txBody>
      </p:sp>
    </p:spTree>
    <p:extLst>
      <p:ext uri="{BB962C8B-B14F-4D97-AF65-F5344CB8AC3E}">
        <p14:creationId xmlns:p14="http://schemas.microsoft.com/office/powerpoint/2010/main" val="41599315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-Adaptive Strategy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36</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Decision tree for the next k rounds</a:t>
            </a:r>
          </a:p>
          <a:p>
            <a:endParaRPr lang="en-US" dirty="0"/>
          </a:p>
          <a:p>
            <a:endParaRPr lang="en-US" dirty="0" smtClean="0"/>
          </a:p>
          <a:p>
            <a:endParaRPr lang="en-US" dirty="0"/>
          </a:p>
        </p:txBody>
      </p:sp>
      <p:pic>
        <p:nvPicPr>
          <p:cNvPr id="21" name="Picture 8" descr="http://www.centives.net/S/wp-content/uploads/2012/07/071012_0328_SpeedLimi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7898" y="2198132"/>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892444" y="18288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198132"/>
            <a:ext cx="457200" cy="6357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97" y="3685818"/>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a:stCxn id="21" idx="1"/>
          </p:cNvCxnSpPr>
          <p:nvPr/>
        </p:nvCxnSpPr>
        <p:spPr>
          <a:xfrm flipH="1">
            <a:off x="2066044" y="2463046"/>
            <a:ext cx="871854" cy="7373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644335" y="2463046"/>
            <a:ext cx="927665" cy="66115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8" descr="http://www.centives.net/S/wp-content/uploads/2012/07/071012_0328_SpeedLimi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491" y="3352800"/>
            <a:ext cx="706437" cy="529828"/>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400316" y="29834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39" name="Straight Arrow Connector 38"/>
          <p:cNvCxnSpPr/>
          <p:nvPr/>
        </p:nvCxnSpPr>
        <p:spPr>
          <a:xfrm flipH="1">
            <a:off x="1066800" y="3810000"/>
            <a:ext cx="333516"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3378" y="3492124"/>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091513" y="3829666"/>
            <a:ext cx="540032" cy="62655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6044" y="2281574"/>
            <a:ext cx="471161" cy="46886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7072" y="4686299"/>
            <a:ext cx="543244" cy="40743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71436" y="43169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50" name="Straight Arrow Connector 49"/>
          <p:cNvCxnSpPr/>
          <p:nvPr/>
        </p:nvCxnSpPr>
        <p:spPr>
          <a:xfrm>
            <a:off x="6515100" y="144780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52" name="Picture 2" descr="http://us.123rf.com/400wm/400/400/bluehand/bluehand1108/bluehand110800003/10129523-summer-sunny-day-vector-graphi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5419" y="3838218"/>
            <a:ext cx="471161" cy="46886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http://www.centives.net/S/wp-content/uploads/2012/07/071012_0328_SpeedLimit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5242" y="4834413"/>
            <a:ext cx="506667" cy="3800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3886200" y="4507468"/>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55" name="Straight Arrow Connector 54"/>
          <p:cNvCxnSpPr/>
          <p:nvPr/>
        </p:nvCxnSpPr>
        <p:spPr>
          <a:xfrm flipH="1">
            <a:off x="4219822" y="3962400"/>
            <a:ext cx="333516" cy="6858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6"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644524"/>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Arrow Connector 56"/>
          <p:cNvCxnSpPr/>
          <p:nvPr/>
        </p:nvCxnSpPr>
        <p:spPr>
          <a:xfrm>
            <a:off x="5244535" y="3982066"/>
            <a:ext cx="540032" cy="626558"/>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858000" y="2133600"/>
            <a:ext cx="787395" cy="369332"/>
          </a:xfrm>
          <a:prstGeom prst="rect">
            <a:avLst/>
          </a:prstGeom>
          <a:noFill/>
        </p:spPr>
        <p:txBody>
          <a:bodyPr wrap="none" rtlCol="0">
            <a:spAutoFit/>
          </a:bodyPr>
          <a:lstStyle/>
          <a:p>
            <a:r>
              <a:rPr lang="en-US" dirty="0" smtClean="0"/>
              <a:t>Day 1</a:t>
            </a:r>
            <a:endParaRPr lang="en-US" dirty="0"/>
          </a:p>
        </p:txBody>
      </p:sp>
      <p:sp>
        <p:nvSpPr>
          <p:cNvPr id="61" name="TextBox 60"/>
          <p:cNvSpPr txBox="1"/>
          <p:nvPr/>
        </p:nvSpPr>
        <p:spPr>
          <a:xfrm>
            <a:off x="6908805" y="3516868"/>
            <a:ext cx="787395" cy="369332"/>
          </a:xfrm>
          <a:prstGeom prst="rect">
            <a:avLst/>
          </a:prstGeom>
          <a:noFill/>
        </p:spPr>
        <p:txBody>
          <a:bodyPr wrap="none" rtlCol="0">
            <a:spAutoFit/>
          </a:bodyPr>
          <a:lstStyle/>
          <a:p>
            <a:r>
              <a:rPr lang="en-US" dirty="0" smtClean="0"/>
              <a:t>Day 2</a:t>
            </a:r>
            <a:endParaRPr lang="en-US" dirty="0"/>
          </a:p>
        </p:txBody>
      </p:sp>
      <p:sp>
        <p:nvSpPr>
          <p:cNvPr id="62" name="TextBox 61"/>
          <p:cNvSpPr txBox="1"/>
          <p:nvPr/>
        </p:nvSpPr>
        <p:spPr>
          <a:xfrm>
            <a:off x="6934200" y="4724400"/>
            <a:ext cx="787395" cy="369332"/>
          </a:xfrm>
          <a:prstGeom prst="rect">
            <a:avLst/>
          </a:prstGeom>
          <a:noFill/>
        </p:spPr>
        <p:txBody>
          <a:bodyPr wrap="none" rtlCol="0">
            <a:spAutoFit/>
          </a:bodyPr>
          <a:lstStyle/>
          <a:p>
            <a:r>
              <a:rPr lang="en-US" dirty="0" smtClean="0"/>
              <a:t>Day 3</a:t>
            </a:r>
            <a:endParaRPr lang="en-US" dirty="0"/>
          </a:p>
        </p:txBody>
      </p:sp>
      <p:sp>
        <p:nvSpPr>
          <p:cNvPr id="63" name="TextBox 62"/>
          <p:cNvSpPr txBox="1"/>
          <p:nvPr/>
        </p:nvSpPr>
        <p:spPr>
          <a:xfrm>
            <a:off x="7043948" y="52578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4" name="TextBox 63"/>
          <p:cNvSpPr txBox="1"/>
          <p:nvPr/>
        </p:nvSpPr>
        <p:spPr>
          <a:xfrm>
            <a:off x="859051" y="52578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590800"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5877" y="4773235"/>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411248" y="4495800"/>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962400"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604302" y="5181600"/>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7"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600" y="1774824"/>
            <a:ext cx="875128" cy="118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8" descr="http://www.centives.net/S/wp-content/uploads/2012/07/071012_0328_SpeedLimits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481909" y="3352799"/>
            <a:ext cx="762626" cy="571969"/>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4495800" y="3015734"/>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80" name="Picture 8" descr="http://www.centives.net/S/wp-content/uploads/2012/07/071012_0328_SpeedLimit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442" y="4670345"/>
            <a:ext cx="506667" cy="380000"/>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2438400" y="43434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spTree>
    <p:extLst>
      <p:ext uri="{BB962C8B-B14F-4D97-AF65-F5344CB8AC3E}">
        <p14:creationId xmlns:p14="http://schemas.microsoft.com/office/powerpoint/2010/main" val="773853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t>
            </a:r>
            <a:r>
              <a:rPr lang="en-US" dirty="0" smtClean="0"/>
              <a:t>-Adaptive Strategy</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37</a:t>
            </a:fld>
            <a:endParaRPr lang="en-US">
              <a:solidFill>
                <a:srgbClr val="464653"/>
              </a:solidFill>
            </a:endParaRPr>
          </a:p>
        </p:txBody>
      </p:sp>
      <p:sp>
        <p:nvSpPr>
          <p:cNvPr id="4" name="Content Placeholder 3"/>
          <p:cNvSpPr>
            <a:spLocks noGrp="1"/>
          </p:cNvSpPr>
          <p:nvPr>
            <p:ph sz="quarter" idx="1"/>
          </p:nvPr>
        </p:nvSpPr>
        <p:spPr/>
        <p:txBody>
          <a:bodyPr/>
          <a:lstStyle/>
          <a:p>
            <a:r>
              <a:rPr lang="en-US" dirty="0" smtClean="0"/>
              <a:t>Decision tree for the next k rounds</a:t>
            </a:r>
          </a:p>
          <a:p>
            <a:endParaRPr lang="en-US" dirty="0"/>
          </a:p>
          <a:p>
            <a:endParaRPr lang="en-US" dirty="0" smtClean="0"/>
          </a:p>
          <a:p>
            <a:endParaRPr lang="en-US" dirty="0"/>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758383"/>
            <a:ext cx="1066800" cy="144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3" descr="http://www.countrylegends1009.com/upload/tourists-carto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652235"/>
            <a:ext cx="1533541" cy="150478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914400" y="5471174"/>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95400" y="5272141"/>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505200" y="5240756"/>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410200" y="5240756"/>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01702" y="5792110"/>
            <a:ext cx="962764" cy="369332"/>
          </a:xfrm>
          <a:prstGeom prst="rect">
            <a:avLst/>
          </a:prstGeom>
          <a:noFill/>
        </p:spPr>
        <p:txBody>
          <a:bodyPr wrap="none" rtlCol="0">
            <a:spAutoFit/>
          </a:bodyPr>
          <a:lstStyle/>
          <a:p>
            <a:r>
              <a:rPr lang="en-US" dirty="0" smtClean="0"/>
              <a:t>Week 1</a:t>
            </a:r>
            <a:endParaRPr lang="en-US" dirty="0"/>
          </a:p>
        </p:txBody>
      </p:sp>
      <p:sp>
        <p:nvSpPr>
          <p:cNvPr id="12" name="TextBox 11"/>
          <p:cNvSpPr txBox="1"/>
          <p:nvPr/>
        </p:nvSpPr>
        <p:spPr>
          <a:xfrm>
            <a:off x="3111502" y="5797489"/>
            <a:ext cx="962764" cy="369332"/>
          </a:xfrm>
          <a:prstGeom prst="rect">
            <a:avLst/>
          </a:prstGeom>
          <a:noFill/>
        </p:spPr>
        <p:txBody>
          <a:bodyPr wrap="none" rtlCol="0">
            <a:spAutoFit/>
          </a:bodyPr>
          <a:lstStyle/>
          <a:p>
            <a:r>
              <a:rPr lang="en-US" dirty="0" smtClean="0"/>
              <a:t>Week 2</a:t>
            </a:r>
            <a:endParaRPr lang="en-US" dirty="0"/>
          </a:p>
        </p:txBody>
      </p:sp>
      <p:pic>
        <p:nvPicPr>
          <p:cNvPr id="13" name="Picture 2" descr="http://4.bp.blogspot.com/-R2-GooOpIF8/T-jbz1A-GyI/AAAAAAAABZA/C85WtnCXE9M/s1600/TOURIST+5.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3582587"/>
            <a:ext cx="974917" cy="15744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16502" y="5802868"/>
            <a:ext cx="962764" cy="369332"/>
          </a:xfrm>
          <a:prstGeom prst="rect">
            <a:avLst/>
          </a:prstGeom>
          <a:noFill/>
        </p:spPr>
        <p:txBody>
          <a:bodyPr wrap="none" rtlCol="0">
            <a:spAutoFit/>
          </a:bodyPr>
          <a:lstStyle/>
          <a:p>
            <a:r>
              <a:rPr lang="en-US" dirty="0" smtClean="0"/>
              <a:t>Week 3</a:t>
            </a:r>
            <a:endParaRPr lang="en-US" dirty="0"/>
          </a:p>
        </p:txBody>
      </p:sp>
      <p:sp>
        <p:nvSpPr>
          <p:cNvPr id="25" name="Cloud Callout 24"/>
          <p:cNvSpPr/>
          <p:nvPr/>
        </p:nvSpPr>
        <p:spPr>
          <a:xfrm>
            <a:off x="2103784" y="2087162"/>
            <a:ext cx="5668616" cy="1143001"/>
          </a:xfrm>
          <a:prstGeom prst="cloudCallout">
            <a:avLst>
              <a:gd name="adj1" fmla="val -53184"/>
              <a:gd name="adj2" fmla="val 93339"/>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never speed while I am on vacation</a:t>
            </a:r>
            <a:r>
              <a:rPr lang="en-US" dirty="0" smtClean="0"/>
              <a:t>.</a:t>
            </a:r>
            <a:endParaRPr lang="en-US" dirty="0"/>
          </a:p>
        </p:txBody>
      </p:sp>
      <p:sp>
        <p:nvSpPr>
          <p:cNvPr id="26" name="Cloud Callout 25"/>
          <p:cNvSpPr/>
          <p:nvPr/>
        </p:nvSpPr>
        <p:spPr>
          <a:xfrm>
            <a:off x="2057400" y="2210987"/>
            <a:ext cx="5668616" cy="1143001"/>
          </a:xfrm>
          <a:prstGeom prst="cloudCallout">
            <a:avLst>
              <a:gd name="adj1" fmla="val -23779"/>
              <a:gd name="adj2" fmla="val 99172"/>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speed until I get caught. If I ever get a ticket then I will stop.</a:t>
            </a:r>
          </a:p>
        </p:txBody>
      </p:sp>
      <p:sp>
        <p:nvSpPr>
          <p:cNvPr id="27" name="Cloud Callout 26"/>
          <p:cNvSpPr/>
          <p:nvPr/>
        </p:nvSpPr>
        <p:spPr>
          <a:xfrm>
            <a:off x="2819400" y="1982387"/>
            <a:ext cx="5668616" cy="1143001"/>
          </a:xfrm>
          <a:prstGeom prst="cloudCallout">
            <a:avLst>
              <a:gd name="adj1" fmla="val -5800"/>
              <a:gd name="adj2" fmla="val 100005"/>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will </a:t>
            </a:r>
            <a:r>
              <a:rPr lang="en-US" dirty="0" smtClean="0"/>
              <a:t>keep speeding until I get two tickets. </a:t>
            </a:r>
            <a:r>
              <a:rPr lang="en-US" dirty="0"/>
              <a:t>If I ever get </a:t>
            </a:r>
            <a:r>
              <a:rPr lang="en-US" dirty="0" smtClean="0"/>
              <a:t>two tickets </a:t>
            </a:r>
            <a:r>
              <a:rPr lang="en-US" dirty="0"/>
              <a:t>then I will stop.</a:t>
            </a:r>
          </a:p>
        </p:txBody>
      </p:sp>
      <p:sp>
        <p:nvSpPr>
          <p:cNvPr id="15" name="Rectangle 14"/>
          <p:cNvSpPr/>
          <p:nvPr/>
        </p:nvSpPr>
        <p:spPr>
          <a:xfrm>
            <a:off x="901702" y="1676400"/>
            <a:ext cx="7480297" cy="3529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nomoredirtylooks.com/wp-content/uploads/28perco1-e12923480462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1" y="2658662"/>
            <a:ext cx="3124199" cy="21301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9" name="Cloud Callout 18"/>
              <p:cNvSpPr/>
              <p:nvPr/>
            </p:nvSpPr>
            <p:spPr>
              <a:xfrm>
                <a:off x="2194892" y="1828800"/>
                <a:ext cx="5668616" cy="1143001"/>
              </a:xfrm>
              <a:prstGeom prst="cloudCallout">
                <a:avLst>
                  <a:gd name="adj1" fmla="val -56410"/>
                  <a:gd name="adj2" fmla="val 44172"/>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If </a:t>
                </a:r>
                <a14:m>
                  <m:oMath xmlns:m="http://schemas.openxmlformats.org/officeDocument/2006/math">
                    <m:r>
                      <a:rPr lang="en-US" i="1" smtClean="0">
                        <a:solidFill>
                          <a:schemeClr val="tx1"/>
                        </a:solidFill>
                        <a:latin typeface="Cambria Math"/>
                        <a:ea typeface="Cambria Math"/>
                      </a:rPr>
                      <m:t>≤</m:t>
                    </m:r>
                    <m:r>
                      <a:rPr lang="en-US" b="0" i="1" smtClean="0">
                        <a:solidFill>
                          <a:schemeClr val="tx1"/>
                        </a:solidFill>
                        <a:latin typeface="Cambria Math"/>
                        <a:ea typeface="Cambria Math"/>
                      </a:rPr>
                      <m:t>2</m:t>
                    </m:r>
                  </m:oMath>
                </a14:m>
                <a:r>
                  <a:rPr lang="en-US" dirty="0" smtClean="0">
                    <a:solidFill>
                      <a:schemeClr val="tx1"/>
                    </a:solidFill>
                  </a:rPr>
                  <a:t> violations have been detected in the last </a:t>
                </a:r>
                <a:r>
                  <a:rPr lang="en-US" dirty="0">
                    <a:solidFill>
                      <a:schemeClr val="tx1"/>
                    </a:solidFill>
                  </a:rPr>
                  <a:t>7</a:t>
                </a:r>
                <a:r>
                  <a:rPr lang="en-US" dirty="0" smtClean="0">
                    <a:solidFill>
                      <a:schemeClr val="tx1"/>
                    </a:solidFill>
                  </a:rPr>
                  <a:t> rounds then play</a:t>
                </a:r>
                <a:r>
                  <a:rPr lang="en-US" dirty="0" smtClean="0"/>
                  <a:t> </a:t>
                </a:r>
                <a:r>
                  <a:rPr lang="en-US" dirty="0" smtClean="0">
                    <a:solidFill>
                      <a:srgbClr val="FF0000"/>
                    </a:solidFill>
                  </a:rPr>
                  <a:t>High Inspection</a:t>
                </a:r>
                <a:r>
                  <a:rPr lang="en-US" dirty="0" smtClean="0">
                    <a:solidFill>
                      <a:schemeClr val="tx1"/>
                    </a:solidFill>
                  </a:rPr>
                  <a:t>, otherwise </a:t>
                </a:r>
                <a:r>
                  <a:rPr lang="en-US" dirty="0" smtClean="0">
                    <a:solidFill>
                      <a:srgbClr val="002060"/>
                    </a:solidFill>
                  </a:rPr>
                  <a:t>Low Inspection</a:t>
                </a:r>
                <a:endParaRPr lang="en-US" dirty="0">
                  <a:solidFill>
                    <a:srgbClr val="002060"/>
                  </a:solidFill>
                </a:endParaRPr>
              </a:p>
            </p:txBody>
          </p:sp>
        </mc:Choice>
        <mc:Fallback xmlns="">
          <p:sp>
            <p:nvSpPr>
              <p:cNvPr id="19" name="Cloud Callout 18"/>
              <p:cNvSpPr>
                <a:spLocks noRot="1" noChangeAspect="1" noMove="1" noResize="1" noEditPoints="1" noAdjustHandles="1" noChangeArrowheads="1" noChangeShapeType="1" noTextEdit="1"/>
              </p:cNvSpPr>
              <p:nvPr/>
            </p:nvSpPr>
            <p:spPr>
              <a:xfrm>
                <a:off x="2194892" y="1828800"/>
                <a:ext cx="5668616" cy="1143001"/>
              </a:xfrm>
              <a:prstGeom prst="cloudCallout">
                <a:avLst>
                  <a:gd name="adj1" fmla="val -56410"/>
                  <a:gd name="adj2" fmla="val 44172"/>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88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5"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k-Adaptive Regret</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38</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228600" y="5181600"/>
                <a:ext cx="8229600" cy="975360"/>
              </a:xfrm>
            </p:spPr>
            <p:txBody>
              <a:bodyPr>
                <a:no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r>
                            <m:rPr>
                              <m:sty m:val="p"/>
                            </m:rPr>
                            <a:rPr lang="en-US" sz="2400" b="0" i="0" smtClean="0">
                              <a:latin typeface="Cambria Math"/>
                            </a:rPr>
                            <m:t>Regret</m:t>
                          </m:r>
                        </m:fName>
                        <m:e>
                          <m:d>
                            <m:dPr>
                              <m:ctrlPr>
                                <a:rPr lang="en-US" sz="2400" i="1" smtClean="0">
                                  <a:latin typeface="Cambria Math"/>
                                </a:rPr>
                              </m:ctrlPr>
                            </m:dPr>
                            <m:e>
                              <m:r>
                                <a:rPr lang="en-US" sz="2400" b="0" i="1" smtClean="0">
                                  <a:latin typeface="Cambria Math"/>
                                </a:rPr>
                                <m:t>𝐷</m:t>
                              </m:r>
                              <m:r>
                                <a:rPr lang="en-US" sz="2400" b="0" i="1" smtClean="0">
                                  <a:latin typeface="Cambria Math"/>
                                </a:rPr>
                                <m:t>,</m:t>
                              </m:r>
                              <m:r>
                                <m:rPr>
                                  <m:sty m:val="p"/>
                                </m:rPr>
                                <a:rPr lang="en-US" sz="2400" b="0" i="0" smtClean="0">
                                  <a:latin typeface="Cambria Math"/>
                                </a:rPr>
                                <m:t>Expert</m:t>
                              </m:r>
                              <m:r>
                                <a:rPr lang="en-US" sz="2400" b="0" i="1" smtClean="0">
                                  <a:latin typeface="Cambria Math"/>
                                </a:rPr>
                                <m:t>,</m:t>
                              </m:r>
                              <m:r>
                                <a:rPr lang="en-US" sz="2400" b="0" i="1" smtClean="0">
                                  <a:latin typeface="Cambria Math"/>
                                </a:rPr>
                                <m:t>𝑇</m:t>
                              </m:r>
                            </m:e>
                          </m:d>
                          <m:r>
                            <a:rPr lang="en-US" sz="2400" b="0" i="1" smtClean="0">
                              <a:latin typeface="Cambria Math"/>
                            </a:rPr>
                            <m:t>=</m:t>
                          </m:r>
                          <m:nary>
                            <m:naryPr>
                              <m:chr m:val="∑"/>
                              <m:ctrlPr>
                                <a:rPr lang="en-US" sz="2400" b="0" i="1" smtClean="0">
                                  <a:latin typeface="Cambria Math"/>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𝑇</m:t>
                              </m:r>
                            </m:sup>
                            <m:e>
                              <m:d>
                                <m:dPr>
                                  <m:ctrlPr>
                                    <a:rPr lang="en-US" sz="2400" b="0" i="1" smtClean="0">
                                      <a:latin typeface="Cambria Math"/>
                                    </a:rPr>
                                  </m:ctrlPr>
                                </m:dPr>
                                <m:e>
                                  <m:r>
                                    <a:rPr lang="en-US" sz="2400" i="1">
                                      <a:latin typeface="Cambria Math"/>
                                    </a:rPr>
                                    <m:t>𝑟</m:t>
                                  </m:r>
                                  <m:sSup>
                                    <m:sSupPr>
                                      <m:ctrlPr>
                                        <a:rPr lang="en-US" sz="2400" i="1">
                                          <a:latin typeface="Cambria Math"/>
                                        </a:rPr>
                                      </m:ctrlPr>
                                    </m:sSupPr>
                                    <m:e>
                                      <m:r>
                                        <a:rPr lang="en-US" sz="2400" i="1" baseline="-25000">
                                          <a:latin typeface="Cambria Math"/>
                                        </a:rPr>
                                        <m:t>𝑖</m:t>
                                      </m:r>
                                    </m:e>
                                    <m:sup>
                                      <m:r>
                                        <a:rPr lang="en-US" sz="2400" i="1">
                                          <a:latin typeface="Cambria Math"/>
                                        </a:rPr>
                                        <m:t>′</m:t>
                                      </m:r>
                                    </m:sup>
                                  </m:sSup>
                                  <m:r>
                                    <a:rPr lang="en-US" sz="2400" i="1">
                                      <a:latin typeface="Cambria Math"/>
                                    </a:rPr>
                                    <m:t>−</m:t>
                                  </m:r>
                                  <m:r>
                                    <a:rPr lang="en-US" sz="2400" i="1">
                                      <a:latin typeface="Cambria Math"/>
                                    </a:rPr>
                                    <m:t>𝑟𝑖</m:t>
                                  </m:r>
                                </m:e>
                              </m:d>
                            </m:e>
                          </m:nary>
                        </m:e>
                      </m:func>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228600" y="5181600"/>
                <a:ext cx="8229600" cy="975360"/>
              </a:xfrm>
              <a:blipFill rotWithShape="1">
                <a:blip r:embed="rId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3456612341"/>
                  </p:ext>
                </p:extLst>
              </p:nvPr>
            </p:nvGraphicFramePr>
            <p:xfrm>
              <a:off x="609600" y="2209800"/>
              <a:ext cx="7848601" cy="2763520"/>
            </p:xfrm>
            <a:graphic>
              <a:graphicData uri="http://schemas.openxmlformats.org/drawingml/2006/table">
                <a:tbl>
                  <a:tblPr firstRow="1" bandRow="1">
                    <a:tableStyleId>{5C22544A-7EE6-4342-B048-85BDC9FD1C3A}</a:tableStyleId>
                  </a:tblPr>
                  <a:tblGrid>
                    <a:gridCol w="1314858"/>
                    <a:gridCol w="563511"/>
                    <a:gridCol w="500899"/>
                    <a:gridCol w="626123"/>
                    <a:gridCol w="1164178"/>
                    <a:gridCol w="899319"/>
                    <a:gridCol w="981075"/>
                    <a:gridCol w="327025"/>
                    <a:gridCol w="1226344"/>
                    <a:gridCol w="245269"/>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Initial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3560">
                    <a:tc rowSpan="3">
                      <a:txBody>
                        <a:bodyPr/>
                        <a:lstStyle/>
                        <a:p>
                          <a:r>
                            <a:rPr lang="en-US" dirty="0" smtClean="0"/>
                            <a:t>Defender</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r>
                            <a:rPr lang="en-US" dirty="0" smtClean="0"/>
                            <a:t>O</a:t>
                          </a:r>
                          <a:r>
                            <a:rPr lang="en-US" baseline="-25000" dirty="0" smtClean="0"/>
                            <a:t>-1</a:t>
                          </a:r>
                          <a:endParaRPr lang="en-US" dirty="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dirty="0" smtClean="0"/>
                            <a:t>(a</a:t>
                          </a:r>
                          <a:r>
                            <a:rPr lang="en-US" baseline="-25000" dirty="0" smtClean="0"/>
                            <a:t>1</a:t>
                          </a:r>
                          <a:r>
                            <a:rPr lang="en-US" dirty="0" smtClean="0"/>
                            <a:t>,d</a:t>
                          </a:r>
                          <a:r>
                            <a:rPr lang="en-US" baseline="-25000" dirty="0" smtClean="0"/>
                            <a:t>1</a:t>
                          </a:r>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(a</a:t>
                          </a:r>
                          <a:r>
                            <a:rPr lang="en-US" baseline="-25000" dirty="0" smtClean="0"/>
                            <a:t>2</a:t>
                          </a:r>
                          <a:r>
                            <a:rPr lang="en-US" dirty="0" smtClean="0"/>
                            <a:t>,d</a:t>
                          </a:r>
                          <a:r>
                            <a:rPr lang="en-US" baseline="-25000" dirty="0" smtClean="0"/>
                            <a:t>2</a:t>
                          </a:r>
                          <a:r>
                            <a:rPr lang="en-US" dirty="0" smtClean="0"/>
                            <a:t>)</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endParaRPr lang="en-US" dirty="0"/>
                        </a:p>
                      </a:txBody>
                      <a:tcPr/>
                    </a:tc>
                    <a:tc>
                      <a:txBody>
                        <a:bodyPr/>
                        <a:lstStyle/>
                        <a:p>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endParaRPr lang="en-US" dirty="0"/>
                        </a:p>
                      </a:txBody>
                      <a:tcPr/>
                    </a:tc>
                    <a:tc vMerge="1">
                      <a:txBody>
                        <a:bodyPr/>
                        <a:lstStyle/>
                        <a:p>
                          <a:endParaRPr lang="en-US"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endParaRPr lang="en-US" dirty="0" smtClean="0"/>
                        </a:p>
                      </a:txBody>
                      <a:tcPr/>
                    </a:tc>
                    <a:tc>
                      <a:txBody>
                        <a:bodyPr/>
                        <a:lstStyle/>
                        <a:p>
                          <a:r>
                            <a:rPr lang="en-US" dirty="0" smtClean="0"/>
                            <a:t>…</a:t>
                          </a:r>
                          <a:endParaRPr lang="en-US" dirty="0"/>
                        </a:p>
                      </a:txBody>
                      <a:tcPr/>
                    </a:tc>
                    <a:tc>
                      <a:txBody>
                        <a:bodyPr/>
                        <a:lstStyle/>
                        <a:p>
                          <a:r>
                            <a:rPr lang="en-US" dirty="0" smtClean="0"/>
                            <a:t>O</a:t>
                          </a:r>
                          <a:r>
                            <a:rPr lang="en-US" baseline="-25000" dirty="0" smtClean="0"/>
                            <a:t>k+1</a:t>
                          </a:r>
                          <a:endParaRPr lang="en-US" dirty="0"/>
                        </a:p>
                      </a:txBody>
                      <a:tcPr/>
                    </a:tc>
                    <a:tc>
                      <a:txBody>
                        <a:bodyPr/>
                        <a:lstStyle/>
                        <a:p>
                          <a:r>
                            <a:rPr lang="en-US" dirty="0" smtClean="0"/>
                            <a:t>…</a:t>
                          </a:r>
                          <a:endParaRPr lang="en-US" dirty="0"/>
                        </a:p>
                      </a:txBody>
                      <a:tcPr/>
                    </a:tc>
                  </a:tr>
                  <a:tr h="218440">
                    <a:tc vMerge="1">
                      <a:txBody>
                        <a:bodyPr/>
                        <a:lstStyle/>
                        <a:p>
                          <a:endParaRPr lang="en-US" dirty="0"/>
                        </a:p>
                      </a:txBody>
                      <a:tcPr anchor="ct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800" b="1" i="0" dirty="0" smtClean="0">
                                    <a:latin typeface="Cambria Math"/>
                                  </a:rPr>
                                  <m:t>𝐏</m:t>
                                </m:r>
                                <m:d>
                                  <m:dPr>
                                    <m:ctrlPr>
                                      <a:rPr lang="en-US" sz="1800" b="1" i="1" dirty="0" smtClean="0">
                                        <a:latin typeface="Cambria Math"/>
                                      </a:rPr>
                                    </m:ctrlPr>
                                  </m:dPr>
                                  <m:e>
                                    <m:r>
                                      <a:rPr lang="en-US" sz="1800" b="1" i="0" dirty="0" smtClean="0">
                                        <a:latin typeface="Cambria Math"/>
                                      </a:rPr>
                                      <m:t>𝐝</m:t>
                                    </m:r>
                                    <m:r>
                                      <a:rPr lang="en-US" sz="1800" b="1" i="0" dirty="0" smtClean="0">
                                        <a:latin typeface="Cambria Math"/>
                                      </a:rPr>
                                      <m:t>,</m:t>
                                    </m:r>
                                    <m:r>
                                      <a:rPr lang="en-US" sz="1800" b="1" i="0" dirty="0" smtClean="0">
                                        <a:latin typeface="Cambria Math"/>
                                      </a:rPr>
                                      <m:t>𝐚</m:t>
                                    </m:r>
                                    <m:r>
                                      <a:rPr lang="en-US" sz="1800" b="1" i="0" dirty="0" smtClean="0">
                                        <a:latin typeface="Cambria Math"/>
                                      </a:rPr>
                                      <m:t>,</m:t>
                                    </m:r>
                                    <m:r>
                                      <a:rPr lang="en-US" sz="1800" b="1" i="0" dirty="0" smtClean="0">
                                        <a:latin typeface="Cambria Math"/>
                                      </a:rPr>
                                      <m:t>𝐬</m:t>
                                    </m:r>
                                  </m:e>
                                </m:d>
                              </m:oMath>
                            </m:oMathPara>
                          </a14:m>
                          <a:endParaRPr lang="en-US" i="0"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endParaRPr lang="en-US" baseline="-25000" dirty="0"/>
                        </a:p>
                      </a:txBody>
                      <a:tcPr/>
                    </a:tc>
                    <a:tc>
                      <a:txBody>
                        <a:bodyPr/>
                        <a:lstStyle/>
                        <a:p>
                          <a:endParaRPr lang="en-US" dirty="0"/>
                        </a:p>
                      </a:txBody>
                      <a:tcPr/>
                    </a:tc>
                  </a:tr>
                  <a:tr h="370840">
                    <a:tc rowSpan="3">
                      <a:txBody>
                        <a:bodyPr/>
                        <a:lstStyle/>
                        <a:p>
                          <a:r>
                            <a:rPr lang="en-US" dirty="0" smtClean="0"/>
                            <a:t>Expert</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1</a:t>
                          </a:r>
                          <a:r>
                            <a:rPr lang="en-US" dirty="0" smtClean="0"/>
                            <a:t>,d</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2</a:t>
                          </a:r>
                          <a:r>
                            <a:rPr lang="en-US" dirty="0" smtClean="0"/>
                            <a:t>’,d</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r>
                                  <a:rPr lang="en-US" sz="1800" b="1" i="0" dirty="0" smtClean="0">
                                    <a:latin typeface="Cambria Math"/>
                                  </a:rPr>
                                  <m:t>𝐏</m:t>
                                </m:r>
                                <m:d>
                                  <m:dPr>
                                    <m:ctrlPr>
                                      <a:rPr lang="en-US" sz="1800" b="1" i="1" dirty="0" smtClean="0">
                                        <a:latin typeface="Cambria Math"/>
                                      </a:rPr>
                                    </m:ctrlPr>
                                  </m:dPr>
                                  <m:e>
                                    <m:r>
                                      <a:rPr lang="en-US" sz="1800" b="1" i="0" dirty="0" smtClean="0">
                                        <a:latin typeface="Cambria Math"/>
                                      </a:rPr>
                                      <m:t>𝐝</m:t>
                                    </m:r>
                                    <m:r>
                                      <a:rPr lang="en-US" sz="1800" b="1" i="0" dirty="0" smtClean="0">
                                        <a:latin typeface="Cambria Math"/>
                                      </a:rPr>
                                      <m:t>,</m:t>
                                    </m:r>
                                    <m:r>
                                      <a:rPr lang="en-US" sz="1800" b="1" i="0" dirty="0" smtClean="0">
                                        <a:latin typeface="Cambria Math"/>
                                      </a:rPr>
                                      <m:t>𝐚</m:t>
                                    </m:r>
                                    <m:r>
                                      <a:rPr lang="en-US" sz="1800" b="1" i="0" dirty="0" smtClean="0">
                                        <a:latin typeface="Cambria Math"/>
                                      </a:rPr>
                                      <m:t>,</m:t>
                                    </m:r>
                                    <m:r>
                                      <a:rPr lang="en-US" sz="1800" b="1" i="0" dirty="0" smtClean="0">
                                        <a:latin typeface="Cambria Math"/>
                                      </a:rPr>
                                      <m:t>𝐬</m:t>
                                    </m:r>
                                    <m:r>
                                      <a:rPr lang="en-US" sz="1800" b="1" i="0" dirty="0" smtClean="0">
                                        <a:latin typeface="Cambria Math"/>
                                      </a:rPr>
                                      <m:t>′</m:t>
                                    </m:r>
                                  </m:e>
                                </m:d>
                              </m:oMath>
                            </m:oMathPara>
                          </a14:m>
                          <a:endParaRPr lang="en-US" b="1" i="0"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r>
                            <a:rPr lang="en-US" dirty="0" smtClean="0"/>
                            <a:t>’</a:t>
                          </a:r>
                          <a:endParaRPr lang="en-US" baseline="-25000"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r>
                            <a:rPr lang="en-US" dirty="0" smtClean="0"/>
                            <a:t>’</a:t>
                          </a:r>
                          <a:endParaRPr lang="en-US" baseline="-25000" dirty="0" smtClean="0"/>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r>
                            <a:rPr lang="en-US" dirty="0" smtClean="0"/>
                            <a:t>’</a:t>
                          </a:r>
                          <a:endParaRPr lang="en-US" baseline="-25000" dirty="0"/>
                        </a:p>
                      </a:txBody>
                      <a:tcPr/>
                    </a:tc>
                    <a:tc>
                      <a:txBody>
                        <a:bodyPr/>
                        <a:lstStyle/>
                        <a:p>
                          <a:endParaRPr lang="en-US" dirty="0"/>
                        </a:p>
                      </a:txBody>
                      <a:tcPr/>
                    </a:tc>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3456612341"/>
                  </p:ext>
                </p:extLst>
              </p:nvPr>
            </p:nvGraphicFramePr>
            <p:xfrm>
              <a:off x="609600" y="2209800"/>
              <a:ext cx="7848601" cy="2763520"/>
            </p:xfrm>
            <a:graphic>
              <a:graphicData uri="http://schemas.openxmlformats.org/drawingml/2006/table">
                <a:tbl>
                  <a:tblPr firstRow="1" bandRow="1">
                    <a:tableStyleId>{5C22544A-7EE6-4342-B048-85BDC9FD1C3A}</a:tableStyleId>
                  </a:tblPr>
                  <a:tblGrid>
                    <a:gridCol w="1314858"/>
                    <a:gridCol w="563511"/>
                    <a:gridCol w="500899"/>
                    <a:gridCol w="626123"/>
                    <a:gridCol w="1164178"/>
                    <a:gridCol w="899319"/>
                    <a:gridCol w="981075"/>
                    <a:gridCol w="327025"/>
                    <a:gridCol w="1226344"/>
                    <a:gridCol w="245269"/>
                  </a:tblGrid>
                  <a:tr h="37084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Initial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smtClean="0"/>
                        </a:p>
                      </a:txBody>
                      <a:tcPr>
                        <a:lnL w="5715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43560">
                    <a:tc rowSpan="3">
                      <a:txBody>
                        <a:bodyPr/>
                        <a:lstStyle/>
                        <a:p>
                          <a:r>
                            <a:rPr lang="en-US" dirty="0" smtClean="0"/>
                            <a:t>Defender</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r>
                            <a:rPr lang="en-US" dirty="0" smtClean="0"/>
                            <a:t>O</a:t>
                          </a:r>
                          <a:r>
                            <a:rPr lang="en-US" baseline="-25000" dirty="0" smtClean="0"/>
                            <a:t>-1</a:t>
                          </a:r>
                          <a:endParaRPr lang="en-US" dirty="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r>
                            <a:rPr lang="en-US" dirty="0" smtClean="0"/>
                            <a:t>(a</a:t>
                          </a:r>
                          <a:r>
                            <a:rPr lang="en-US" baseline="-25000" dirty="0" smtClean="0"/>
                            <a:t>1</a:t>
                          </a:r>
                          <a:r>
                            <a:rPr lang="en-US" dirty="0" smtClean="0"/>
                            <a:t>,d</a:t>
                          </a:r>
                          <a:r>
                            <a:rPr lang="en-US" baseline="-25000" dirty="0" smtClean="0"/>
                            <a:t>1</a:t>
                          </a:r>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r>
                            <a:rPr lang="en-US" dirty="0" smtClean="0"/>
                            <a:t>(a</a:t>
                          </a:r>
                          <a:r>
                            <a:rPr lang="en-US" baseline="-25000" dirty="0" smtClean="0"/>
                            <a:t>2</a:t>
                          </a:r>
                          <a:r>
                            <a:rPr lang="en-US" dirty="0" smtClean="0"/>
                            <a:t>,d</a:t>
                          </a:r>
                          <a:r>
                            <a:rPr lang="en-US" baseline="-25000" dirty="0" smtClean="0"/>
                            <a:t>2</a:t>
                          </a:r>
                          <a:r>
                            <a:rPr lang="en-US" dirty="0" smtClean="0"/>
                            <a:t>)</a:t>
                          </a:r>
                          <a:endParaRPr lang="en-US" dirty="0"/>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endParaRPr lang="en-US" dirty="0"/>
                        </a:p>
                      </a:txBody>
                      <a:tcPr/>
                    </a:tc>
                    <a:tc>
                      <a:txBody>
                        <a:bodyPr/>
                        <a:lstStyle/>
                        <a:p>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endParaRPr lang="en-US" dirty="0"/>
                        </a:p>
                      </a:txBody>
                      <a:tcPr/>
                    </a:tc>
                    <a:tc vMerge="1">
                      <a:txBody>
                        <a:bodyPr/>
                        <a:lstStyle/>
                        <a:p>
                          <a:endParaRPr lang="en-US" dirty="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endParaRPr lang="en-US" dirty="0" smtClean="0"/>
                        </a:p>
                      </a:txBody>
                      <a:tcPr/>
                    </a:tc>
                    <a:tc>
                      <a:txBody>
                        <a:bodyPr/>
                        <a:lstStyle/>
                        <a:p>
                          <a:r>
                            <a:rPr lang="en-US" dirty="0" smtClean="0"/>
                            <a:t>…</a:t>
                          </a:r>
                          <a:endParaRPr lang="en-US" dirty="0"/>
                        </a:p>
                      </a:txBody>
                      <a:tcPr/>
                    </a:tc>
                    <a:tc>
                      <a:txBody>
                        <a:bodyPr/>
                        <a:lstStyle/>
                        <a:p>
                          <a:r>
                            <a:rPr lang="en-US" dirty="0" smtClean="0"/>
                            <a:t>O</a:t>
                          </a:r>
                          <a:r>
                            <a:rPr lang="en-US" baseline="-25000" dirty="0" smtClean="0"/>
                            <a:t>k+1</a:t>
                          </a:r>
                          <a:endParaRPr lang="en-US" dirty="0"/>
                        </a:p>
                      </a:txBody>
                      <a:tcPr/>
                    </a:tc>
                    <a:tc>
                      <a:txBody>
                        <a:bodyPr/>
                        <a:lstStyle/>
                        <a:p>
                          <a:r>
                            <a:rPr lang="en-US" dirty="0" smtClean="0"/>
                            <a:t>…</a:t>
                          </a:r>
                          <a:endParaRPr lang="en-US" dirty="0"/>
                        </a:p>
                      </a:txBody>
                      <a:tcPr/>
                    </a:tc>
                  </a:tr>
                  <a:tr h="365760">
                    <a:tc vMerge="1">
                      <a:txBody>
                        <a:bodyPr/>
                        <a:lstStyle/>
                        <a:p>
                          <a:endParaRPr lang="en-US" dirty="0"/>
                        </a:p>
                      </a:txBody>
                      <a:tcPr anchor="ct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endParaRPr lang="en-US" dirty="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blipFill rotWithShape="1">
                          <a:blip r:embed="rId4"/>
                          <a:stretch>
                            <a:fillRect l="-258115" t="-360000" r="-316230" b="-32833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endParaRPr lang="en-US" baseline="-25000" dirty="0"/>
                        </a:p>
                      </a:txBody>
                      <a:tcPr/>
                    </a:tc>
                    <a:tc>
                      <a:txBody>
                        <a:bodyPr/>
                        <a:lstStyle/>
                        <a:p>
                          <a:endParaRPr lang="en-US" dirty="0"/>
                        </a:p>
                      </a:txBody>
                      <a:tcPr/>
                    </a:tc>
                  </a:tr>
                  <a:tr h="370840">
                    <a:tc rowSpan="3">
                      <a:txBody>
                        <a:bodyPr/>
                        <a:lstStyle/>
                        <a:p>
                          <a:r>
                            <a:rPr lang="en-US" dirty="0" smtClean="0"/>
                            <a:t>Expert</a:t>
                          </a:r>
                          <a:endParaRPr lang="en-US" dirty="0"/>
                        </a:p>
                      </a:txBody>
                      <a:tcPr anchor="ctr">
                        <a:lnR w="57150" cap="flat" cmpd="sng" algn="ctr">
                          <a:solidFill>
                            <a:schemeClr val="tx1"/>
                          </a:solidFill>
                          <a:prstDash val="solid"/>
                          <a:round/>
                          <a:headEnd type="none" w="med" len="med"/>
                          <a:tailEnd type="none" w="med" len="med"/>
                        </a:lnR>
                      </a:tcPr>
                    </a:tc>
                    <a:tc rowSpan="3">
                      <a:txBody>
                        <a:bodyPr/>
                        <a:lstStyle/>
                        <a:p>
                          <a:r>
                            <a:rPr lang="en-US" dirty="0" smtClean="0"/>
                            <a:t>…</a:t>
                          </a:r>
                          <a:endParaRPr lang="en-US" dirty="0"/>
                        </a:p>
                      </a:txBody>
                      <a:tcPr anchor="ctr">
                        <a:lnL w="57150" cap="flat" cmpd="sng" algn="ctr">
                          <a:solidFill>
                            <a:schemeClr val="tx1"/>
                          </a:solidFill>
                          <a:prstDash val="solid"/>
                          <a:round/>
                          <a:headEnd type="none" w="med" len="med"/>
                          <a:tailEnd type="none" w="med" len="med"/>
                        </a:ln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nchor="ct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0</a:t>
                          </a: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Actions</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1</a:t>
                          </a:r>
                          <a:r>
                            <a:rPr lang="en-US" dirty="0" smtClean="0"/>
                            <a:t>,d</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2</a:t>
                          </a:r>
                          <a:r>
                            <a:rPr lang="en-US" dirty="0" smtClean="0"/>
                            <a:t>’,d</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25000" dirty="0" smtClean="0"/>
                            <a:t>k+1</a:t>
                          </a:r>
                          <a:r>
                            <a:rPr lang="en-US" dirty="0" smtClean="0"/>
                            <a:t>,d</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nchor="ct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nchor="ct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Outcome</a:t>
                          </a: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r>
                            <a:rPr lang="en-US" dirty="0" smtClean="0"/>
                            <a:t>’</a:t>
                          </a:r>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2</a:t>
                          </a:r>
                          <a:r>
                            <a:rPr lang="en-US" dirty="0" smtClean="0"/>
                            <a:t>’</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k+1</a:t>
                          </a:r>
                          <a:r>
                            <a:rPr lang="en-US" dirty="0" smtClean="0"/>
                            <a:t>’</a:t>
                          </a:r>
                        </a:p>
                      </a:txBody>
                      <a:tcPr/>
                    </a:tc>
                    <a:tc>
                      <a:txBody>
                        <a:bodyPr/>
                        <a:lstStyle/>
                        <a:p>
                          <a:r>
                            <a:rPr lang="en-US" dirty="0" smtClean="0"/>
                            <a:t>…</a:t>
                          </a:r>
                          <a:endParaRPr lang="en-US" dirty="0"/>
                        </a:p>
                      </a:txBody>
                      <a:tcPr/>
                    </a:tc>
                  </a:tr>
                  <a:tr h="370840">
                    <a:tc vMerge="1">
                      <a:txBody>
                        <a:bodyPr/>
                        <a:lstStyle/>
                        <a:p>
                          <a:endParaRPr lang="en-US" dirty="0"/>
                        </a:p>
                      </a:txBody>
                      <a:tcPr>
                        <a:lnR w="57150" cap="flat" cmpd="sng" algn="ctr">
                          <a:solidFill>
                            <a:schemeClr val="tx1"/>
                          </a:solidFill>
                          <a:prstDash val="solid"/>
                          <a:round/>
                          <a:headEnd type="none" w="med" len="med"/>
                          <a:tailEnd type="none" w="med" len="med"/>
                        </a:lnR>
                      </a:tcPr>
                    </a:tc>
                    <a:tc vMerge="1">
                      <a:txBody>
                        <a:bodyPr/>
                        <a:lstStyle/>
                        <a:p>
                          <a:endParaRPr lang="en-US" dirty="0"/>
                        </a:p>
                      </a:txBody>
                      <a:tcPr>
                        <a:lnL w="57150" cap="flat" cmpd="sng" algn="ctr">
                          <a:solidFill>
                            <a:schemeClr val="tx1"/>
                          </a:solidFill>
                          <a:prstDash val="solid"/>
                          <a:round/>
                          <a:headEnd type="none" w="med" len="med"/>
                          <a:tailEnd type="none" w="med" len="med"/>
                        </a:ln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endParaRPr lang="en-US"/>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blipFill rotWithShape="1">
                          <a:blip r:embed="rId4"/>
                          <a:stretch>
                            <a:fillRect l="-258115" t="-650820" r="-316230" b="-2459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1</a:t>
                          </a:r>
                          <a:r>
                            <a:rPr lang="en-US" dirty="0" smtClean="0"/>
                            <a:t>’</a:t>
                          </a:r>
                          <a:endParaRPr lang="en-US" baseline="-25000" dirty="0" smtClean="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t>
                          </a:r>
                          <a:r>
                            <a:rPr lang="en-US" baseline="-25000" dirty="0" smtClean="0"/>
                            <a:t>2</a:t>
                          </a:r>
                          <a:r>
                            <a:rPr lang="en-US" dirty="0" smtClean="0"/>
                            <a:t>’</a:t>
                          </a:r>
                          <a:endParaRPr lang="en-US" baseline="-25000" dirty="0" smtClean="0"/>
                        </a:p>
                      </a:txBody>
                      <a:tcPr/>
                    </a:tc>
                    <a:tc>
                      <a:txBody>
                        <a:bodyPr/>
                        <a:lstStyle/>
                        <a:p>
                          <a:r>
                            <a:rPr lang="en-US" dirty="0" smtClean="0"/>
                            <a:t>…</a:t>
                          </a:r>
                          <a:endParaRPr lang="en-US" dirty="0"/>
                        </a:p>
                      </a:txBody>
                      <a:tcPr/>
                    </a:tc>
                    <a:tc>
                      <a:txBody>
                        <a:bodyPr/>
                        <a:lstStyle/>
                        <a:p>
                          <a:r>
                            <a:rPr lang="en-US" dirty="0" smtClean="0"/>
                            <a:t>r</a:t>
                          </a:r>
                          <a:r>
                            <a:rPr lang="en-US" baseline="-25000" dirty="0" smtClean="0"/>
                            <a:t>k+1</a:t>
                          </a:r>
                          <a:r>
                            <a:rPr lang="en-US" dirty="0" smtClean="0"/>
                            <a:t>’</a:t>
                          </a:r>
                          <a:endParaRPr lang="en-US" baseline="-25000" dirty="0"/>
                        </a:p>
                      </a:txBody>
                      <a:tcPr/>
                    </a:tc>
                    <a:tc>
                      <a:txBody>
                        <a:bodyPr/>
                        <a:lstStyle/>
                        <a:p>
                          <a:endParaRPr lang="en-US" dirty="0"/>
                        </a:p>
                      </a:txBody>
                      <a:tcPr/>
                    </a:tc>
                  </a:tr>
                </a:tbl>
              </a:graphicData>
            </a:graphic>
          </p:graphicFrame>
        </mc:Fallback>
      </mc:AlternateContent>
      <p:pic>
        <p:nvPicPr>
          <p:cNvPr id="6" name="Picture 13" descr="http://www.countrylegends1009.com/upload/tourists-carto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3531" y="914400"/>
            <a:ext cx="829824" cy="814266"/>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e 6"/>
          <p:cNvSpPr/>
          <p:nvPr/>
        </p:nvSpPr>
        <p:spPr>
          <a:xfrm>
            <a:off x="5734033" y="914400"/>
            <a:ext cx="285767" cy="2133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7924800" y="914400"/>
            <a:ext cx="285767" cy="2133600"/>
          </a:xfrm>
          <a:prstGeom prst="leftBrace">
            <a:avLst/>
          </a:prstGeom>
          <a:ln w="34925">
            <a:solidFill>
              <a:schemeClr val="tx1"/>
            </a:solidFill>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5705" y="914400"/>
            <a:ext cx="600038" cy="81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4800600" y="3810000"/>
            <a:ext cx="762000" cy="4572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4800600" y="2590800"/>
            <a:ext cx="762000" cy="4572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715000" y="3810000"/>
            <a:ext cx="838200"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715000" y="2514600"/>
            <a:ext cx="762000"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6934201" y="3810000"/>
            <a:ext cx="1276366"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934201" y="2590800"/>
            <a:ext cx="1276366" cy="533400"/>
          </a:xfrm>
          <a:prstGeom prst="ellipse">
            <a:avLst/>
          </a:prstGeom>
          <a:solidFill>
            <a:schemeClr val="accent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80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P spid="19" grpId="0" animBg="1"/>
      <p:bldP spid="20" grpId="0" animBg="1"/>
      <p:bldP spid="21" grpId="0" animBg="1"/>
      <p:bldP spid="2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310640"/>
            <a:ext cx="79248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k-Adaptive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39</a:t>
            </a:fld>
            <a:endParaRPr lang="en-US">
              <a:solidFill>
                <a:srgbClr val="464653"/>
              </a:solidFill>
            </a:endParaRPr>
          </a:p>
        </p:txBody>
      </p:sp>
      <mc:AlternateContent xmlns:mc="http://schemas.openxmlformats.org/markup-compatibility/2006" xmlns:a14="http://schemas.microsoft.com/office/drawing/2010/main">
        <mc:Choice Requires="a14">
          <p:sp>
            <p:nvSpPr>
              <p:cNvPr id="10" name="TextBox 9"/>
              <p:cNvSpPr txBox="1"/>
              <p:nvPr/>
            </p:nvSpPr>
            <p:spPr>
              <a:xfrm>
                <a:off x="807720" y="1447800"/>
                <a:ext cx="7620000" cy="923330"/>
              </a:xfrm>
              <a:prstGeom prst="rect">
                <a:avLst/>
              </a:prstGeom>
              <a:noFill/>
            </p:spPr>
            <p:txBody>
              <a:bodyPr wrap="square" rtlCol="0">
                <a:spAutoFit/>
              </a:bodyPr>
              <a:lstStyle/>
              <a:p>
                <a:r>
                  <a:rPr lang="en-US" b="1" dirty="0" smtClean="0"/>
                  <a:t>Definition: </a:t>
                </a:r>
                <a:r>
                  <a:rPr lang="en-US" dirty="0"/>
                  <a:t>A</a:t>
                </a:r>
                <a:r>
                  <a:rPr lang="en-US" dirty="0" smtClean="0"/>
                  <a:t>n algorithm </a:t>
                </a:r>
                <a:r>
                  <a:rPr lang="en-US" dirty="0"/>
                  <a:t>D</a:t>
                </a:r>
                <a:r>
                  <a:rPr lang="en-US" dirty="0" smtClean="0"/>
                  <a:t> is a</a:t>
                </a:r>
                <a14:m>
                  <m:oMath xmlns:m="http://schemas.openxmlformats.org/officeDocument/2006/math">
                    <m:r>
                      <a:rPr lang="en-US" b="0" i="0" smtClean="0">
                        <a:latin typeface="Cambria Math"/>
                        <a:ea typeface="Cambria Math"/>
                      </a:rPr>
                      <m:t> </m:t>
                    </m:r>
                    <m:r>
                      <a:rPr lang="en-US" i="1">
                        <a:latin typeface="Cambria Math"/>
                        <a:ea typeface="Cambria Math"/>
                      </a:rPr>
                      <m:t>𝛾</m:t>
                    </m:r>
                  </m:oMath>
                </a14:m>
                <a:r>
                  <a:rPr lang="en-US" dirty="0" smtClean="0"/>
                  <a:t>-approximate k-adaptive regret minimization if for any bounded memory-m game and any fixed set of experts EXP</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07720" y="1447800"/>
                <a:ext cx="7620000" cy="923330"/>
              </a:xfrm>
              <a:prstGeom prst="rect">
                <a:avLst/>
              </a:prstGeom>
              <a:blipFill rotWithShape="1">
                <a:blip r:embed="rId3"/>
                <a:stretch>
                  <a:fillRect l="-720" t="-3311" b="-92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3"/>
              <p:cNvSpPr txBox="1">
                <a:spLocks/>
              </p:cNvSpPr>
              <p:nvPr/>
            </p:nvSpPr>
            <p:spPr>
              <a:xfrm>
                <a:off x="342900" y="2567940"/>
                <a:ext cx="8229600" cy="97536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Font typeface="Wingdings 3"/>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smtClean="0">
                                  <a:latin typeface="Cambria Math"/>
                                </a:rPr>
                                <m:t>lim</m:t>
                              </m:r>
                              <m:r>
                                <a:rPr lang="en-US" sz="2400" smtClean="0">
                                  <a:latin typeface="Cambria Math"/>
                                </a:rPr>
                                <m:t> </m:t>
                              </m:r>
                              <m:r>
                                <m:rPr>
                                  <m:sty m:val="p"/>
                                </m:rPr>
                                <a:rPr lang="en-US" sz="2400" smtClean="0">
                                  <a:latin typeface="Cambria Math"/>
                                </a:rPr>
                                <m:t>sup</m:t>
                              </m:r>
                            </m:e>
                            <m:lim>
                              <m:r>
                                <a:rPr lang="en-US" sz="2400" i="1" smtClean="0">
                                  <a:latin typeface="Cambria Math"/>
                                </a:rPr>
                                <m:t>𝑇</m:t>
                              </m:r>
                              <m:r>
                                <a:rPr lang="en-US" sz="2400" i="1" smtClean="0">
                                  <a:latin typeface="Cambria Math"/>
                                </a:rPr>
                                <m:t>→∞</m:t>
                              </m:r>
                            </m:lim>
                          </m:limLow>
                        </m:fName>
                        <m:e>
                          <m:d>
                            <m:dPr>
                              <m:ctrlPr>
                                <a:rPr lang="en-US" sz="2400" i="1" smtClean="0">
                                  <a:latin typeface="Cambria Math"/>
                                </a:rPr>
                              </m:ctrlPr>
                            </m:dPr>
                            <m:e>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a:rPr>
                                        <m:t>max</m:t>
                                      </m:r>
                                    </m:e>
                                    <m:lim>
                                      <m:r>
                                        <a:rPr lang="en-US" sz="2400" i="1" smtClean="0">
                                          <a:latin typeface="Cambria Math"/>
                                        </a:rPr>
                                        <m:t>𝐸</m:t>
                                      </m:r>
                                      <m:r>
                                        <a:rPr lang="en-US" sz="2400" i="1" smtClean="0">
                                          <a:latin typeface="Cambria Math"/>
                                          <a:ea typeface="Cambria Math"/>
                                        </a:rPr>
                                        <m:t>∈</m:t>
                                      </m:r>
                                      <m:r>
                                        <m:rPr>
                                          <m:sty m:val="p"/>
                                        </m:rPr>
                                        <a:rPr lang="en-US" sz="2400" smtClean="0">
                                          <a:latin typeface="Cambria Math"/>
                                          <a:ea typeface="Cambria Math"/>
                                        </a:rPr>
                                        <m:t>EXP</m:t>
                                      </m:r>
                                    </m:lim>
                                  </m:limLow>
                                </m:fName>
                                <m:e>
                                  <m:f>
                                    <m:fPr>
                                      <m:ctrlPr>
                                        <a:rPr lang="en-US" sz="2400" i="1" smtClean="0">
                                          <a:latin typeface="Cambria Math"/>
                                        </a:rPr>
                                      </m:ctrlPr>
                                    </m:fPr>
                                    <m:num>
                                      <m:r>
                                        <m:rPr>
                                          <m:sty m:val="p"/>
                                        </m:rPr>
                                        <a:rPr lang="en-US" sz="2400" smtClean="0">
                                          <a:latin typeface="Cambria Math"/>
                                        </a:rPr>
                                        <m:t>Regret</m:t>
                                      </m:r>
                                      <m:d>
                                        <m:dPr>
                                          <m:ctrlPr>
                                            <a:rPr lang="en-US" sz="2400" i="1" smtClean="0">
                                              <a:latin typeface="Cambria Math"/>
                                            </a:rPr>
                                          </m:ctrlPr>
                                        </m:dPr>
                                        <m:e>
                                          <m:r>
                                            <m:rPr>
                                              <m:sty m:val="p"/>
                                            </m:rPr>
                                            <a:rPr lang="en-US" sz="2400" smtClean="0">
                                              <a:latin typeface="Cambria Math"/>
                                            </a:rPr>
                                            <m:t>D</m:t>
                                          </m:r>
                                          <m:r>
                                            <a:rPr lang="en-US" sz="2400" i="1" smtClean="0">
                                              <a:latin typeface="Cambria Math"/>
                                            </a:rPr>
                                            <m:t>,</m:t>
                                          </m:r>
                                          <m:r>
                                            <a:rPr lang="en-US" sz="2400" i="1" smtClean="0">
                                              <a:latin typeface="Cambria Math"/>
                                            </a:rPr>
                                            <m:t>𝐸</m:t>
                                          </m:r>
                                          <m:r>
                                            <a:rPr lang="en-US" sz="2400" i="1" smtClean="0">
                                              <a:latin typeface="Cambria Math"/>
                                            </a:rPr>
                                            <m:t>,</m:t>
                                          </m:r>
                                          <m:r>
                                            <a:rPr lang="en-US" sz="2400" i="1" smtClean="0">
                                              <a:latin typeface="Cambria Math"/>
                                            </a:rPr>
                                            <m:t>𝑇</m:t>
                                          </m:r>
                                        </m:e>
                                      </m:d>
                                    </m:num>
                                    <m:den>
                                      <m:r>
                                        <a:rPr lang="en-US" sz="2400" i="1" smtClean="0">
                                          <a:latin typeface="Cambria Math"/>
                                        </a:rPr>
                                        <m:t>𝑇</m:t>
                                      </m:r>
                                    </m:den>
                                  </m:f>
                                </m:e>
                              </m:func>
                            </m:e>
                          </m:d>
                        </m:e>
                      </m:func>
                      <m:r>
                        <a:rPr lang="en-US" sz="2400" i="1" smtClean="0">
                          <a:latin typeface="Cambria Math"/>
                          <a:ea typeface="Cambria Math"/>
                        </a:rPr>
                        <m:t>≤</m:t>
                      </m:r>
                      <m:r>
                        <a:rPr lang="en-US" sz="2400" i="1" smtClean="0">
                          <a:latin typeface="Cambria Math"/>
                          <a:ea typeface="Cambria Math"/>
                        </a:rPr>
                        <m:t>𝛾</m:t>
                      </m:r>
                      <m:r>
                        <a:rPr lang="en-US" sz="2400" i="1" smtClean="0">
                          <a:latin typeface="Cambria Math"/>
                          <a:ea typeface="Cambria Math"/>
                        </a:rPr>
                        <m:t>.</m:t>
                      </m:r>
                    </m:oMath>
                  </m:oMathPara>
                </a14:m>
                <a:endParaRPr lang="en-US" sz="2400" dirty="0"/>
              </a:p>
            </p:txBody>
          </p:sp>
        </mc:Choice>
        <mc:Fallback xmlns="">
          <p:sp>
            <p:nvSpPr>
              <p:cNvPr id="7" name="Content Placeholder 3"/>
              <p:cNvSpPr txBox="1">
                <a:spLocks noRot="1" noChangeAspect="1" noMove="1" noResize="1" noEditPoints="1" noAdjustHandles="1" noChangeArrowheads="1" noChangeShapeType="1" noTextEdit="1"/>
              </p:cNvSpPr>
              <p:nvPr/>
            </p:nvSpPr>
            <p:spPr>
              <a:xfrm>
                <a:off x="342900" y="2567940"/>
                <a:ext cx="8229600" cy="97536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5574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Cheating Game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a:t>
            </a:fld>
            <a:endParaRPr lang="en-US">
              <a:solidFill>
                <a:srgbClr val="464653"/>
              </a:solidFill>
            </a:endParaRPr>
          </a:p>
        </p:txBody>
      </p:sp>
      <p:sp>
        <p:nvSpPr>
          <p:cNvPr id="4" name="Content Placeholder 3"/>
          <p:cNvSpPr>
            <a:spLocks noGrp="1"/>
          </p:cNvSpPr>
          <p:nvPr>
            <p:ph sz="quarter" idx="1"/>
          </p:nvPr>
        </p:nvSpPr>
        <p:spPr/>
        <p:txBody>
          <a:bodyPr/>
          <a:lstStyle/>
          <a:p>
            <a:endParaRPr lang="en-US" dirty="0"/>
          </a:p>
        </p:txBody>
      </p:sp>
      <p:pic>
        <p:nvPicPr>
          <p:cNvPr id="2050" name="Picture 2" descr="http://thumbs.dreamstime.com/z/cartoon-professor-vector-illustration-304635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254" y="1420801"/>
            <a:ext cx="1965376" cy="224676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85800" y="5486400"/>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5287367"/>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76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1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102" y="5807336"/>
            <a:ext cx="1364476" cy="369332"/>
          </a:xfrm>
          <a:prstGeom prst="rect">
            <a:avLst/>
          </a:prstGeom>
          <a:noFill/>
        </p:spPr>
        <p:txBody>
          <a:bodyPr wrap="none" rtlCol="0">
            <a:spAutoFit/>
          </a:bodyPr>
          <a:lstStyle/>
          <a:p>
            <a:r>
              <a:rPr lang="en-US" dirty="0" smtClean="0"/>
              <a:t>Semester 1</a:t>
            </a:r>
            <a:endParaRPr lang="en-US" dirty="0"/>
          </a:p>
        </p:txBody>
      </p:sp>
      <p:sp>
        <p:nvSpPr>
          <p:cNvPr id="13" name="TextBox 12"/>
          <p:cNvSpPr txBox="1"/>
          <p:nvPr/>
        </p:nvSpPr>
        <p:spPr>
          <a:xfrm>
            <a:off x="2882902" y="5812715"/>
            <a:ext cx="1364476" cy="369332"/>
          </a:xfrm>
          <a:prstGeom prst="rect">
            <a:avLst/>
          </a:prstGeom>
          <a:noFill/>
        </p:spPr>
        <p:txBody>
          <a:bodyPr wrap="none" rtlCol="0">
            <a:spAutoFit/>
          </a:bodyPr>
          <a:lstStyle/>
          <a:p>
            <a:r>
              <a:rPr lang="en-US" dirty="0" smtClean="0"/>
              <a:t>Semester 2</a:t>
            </a:r>
            <a:endParaRPr lang="en-US" dirty="0"/>
          </a:p>
        </p:txBody>
      </p:sp>
      <p:sp>
        <p:nvSpPr>
          <p:cNvPr id="15" name="TextBox 14"/>
          <p:cNvSpPr txBox="1"/>
          <p:nvPr/>
        </p:nvSpPr>
        <p:spPr>
          <a:xfrm>
            <a:off x="4787902" y="5818094"/>
            <a:ext cx="1364476" cy="369332"/>
          </a:xfrm>
          <a:prstGeom prst="rect">
            <a:avLst/>
          </a:prstGeom>
          <a:noFill/>
        </p:spPr>
        <p:txBody>
          <a:bodyPr wrap="none" rtlCol="0">
            <a:spAutoFit/>
          </a:bodyPr>
          <a:lstStyle/>
          <a:p>
            <a:r>
              <a:rPr lang="en-US" dirty="0" smtClean="0"/>
              <a:t>Semester 3</a:t>
            </a:r>
            <a:endParaRPr lang="en-US" dirty="0"/>
          </a:p>
        </p:txBody>
      </p:sp>
      <p:pic>
        <p:nvPicPr>
          <p:cNvPr id="2052" name="Picture 4" descr="http://www.cs.rutgers.edu/information/prospective_students/images/stud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00562"/>
            <a:ext cx="1149753" cy="14554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viainfo.net/images/FaresAndPasses/StudentPa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8390" y="3961534"/>
            <a:ext cx="1016419" cy="12715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s.123rf.com/400wm/400/400/dragon_fang/dragon_fang0903/dragon_fang090300160/4497235-a-frustrated-student-is-shocked-to-see-all-the-books-he-has-to-study-isolated-against-a-white-backg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7902" y="3800562"/>
            <a:ext cx="944880" cy="14173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static.com/images?q=tbn:ANd9GcSe3hGZ10t3HVeaUzw1l7RVpRDQm6JterheORkzfehTWbt-ggiyL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451281"/>
            <a:ext cx="2981343"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5860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40</a:t>
            </a:fld>
            <a:endParaRPr lang="en-US">
              <a:solidFill>
                <a:srgbClr val="464653"/>
              </a:solidFill>
            </a:endParaRPr>
          </a:p>
        </p:txBody>
      </p:sp>
      <p:sp>
        <p:nvSpPr>
          <p:cNvPr id="4" name="Content Placeholder 3"/>
          <p:cNvSpPr>
            <a:spLocks noGrp="1"/>
          </p:cNvSpPr>
          <p:nvPr>
            <p:ph sz="quarter" idx="1"/>
          </p:nvPr>
        </p:nvSpPr>
        <p:spPr/>
        <p:txBody>
          <a:bodyPr/>
          <a:lstStyle/>
          <a:p>
            <a:r>
              <a:rPr lang="en-US" sz="3200" dirty="0" smtClean="0"/>
              <a:t>Motivation</a:t>
            </a:r>
          </a:p>
          <a:p>
            <a:r>
              <a:rPr lang="en-US" sz="3200" dirty="0"/>
              <a:t>Background</a:t>
            </a:r>
          </a:p>
          <a:p>
            <a:r>
              <a:rPr lang="en-US" sz="3200" dirty="0" smtClean="0"/>
              <a:t>Bounded </a:t>
            </a:r>
            <a:r>
              <a:rPr lang="en-US" sz="3200" dirty="0"/>
              <a:t>Memory </a:t>
            </a:r>
            <a:r>
              <a:rPr lang="en-US" sz="3200" dirty="0" smtClean="0"/>
              <a:t>Games</a:t>
            </a:r>
            <a:endParaRPr lang="en-US" sz="3200" dirty="0"/>
          </a:p>
          <a:p>
            <a:r>
              <a:rPr lang="en-US" sz="3200" dirty="0" smtClean="0"/>
              <a:t>Adaptive Regret</a:t>
            </a:r>
            <a:endParaRPr lang="en-US" sz="3200" dirty="0"/>
          </a:p>
          <a:p>
            <a:r>
              <a:rPr lang="en-US" sz="3200" b="1" dirty="0" smtClean="0"/>
              <a:t>Results</a:t>
            </a:r>
            <a:endParaRPr lang="en-US" sz="3200" b="1" dirty="0"/>
          </a:p>
          <a:p>
            <a:endParaRPr lang="en-US" dirty="0"/>
          </a:p>
        </p:txBody>
      </p:sp>
    </p:spTree>
    <p:extLst>
      <p:ext uri="{BB962C8B-B14F-4D97-AF65-F5344CB8AC3E}">
        <p14:creationId xmlns:p14="http://schemas.microsoft.com/office/powerpoint/2010/main" val="23302085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09600" y="1295400"/>
            <a:ext cx="7924800" cy="2514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k-Adaptive Regret Minimization</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41</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213360" y="2514600"/>
                <a:ext cx="8229600" cy="975360"/>
              </a:xfrm>
            </p:spPr>
            <p:txBody>
              <a:bodyPr>
                <a:noAutofit/>
              </a:bodyPr>
              <a:lstStyle/>
              <a:p>
                <a:pPr marL="0" indent="0">
                  <a:buNone/>
                </a:pPr>
                <a14:m>
                  <m:oMathPara xmlns:m="http://schemas.openxmlformats.org/officeDocument/2006/math">
                    <m:oMathParaPr>
                      <m:jc m:val="centerGroup"/>
                    </m:oMathParaPr>
                    <m:oMath xmlns:m="http://schemas.openxmlformats.org/officeDocument/2006/math">
                      <m:func>
                        <m:funcPr>
                          <m:ctrlPr>
                            <a:rPr lang="en-US" sz="2400" i="1" smtClean="0">
                              <a:latin typeface="Cambria Math"/>
                            </a:rPr>
                          </m:ctrlPr>
                        </m:funcPr>
                        <m:fName>
                          <m:limLow>
                            <m:limLowPr>
                              <m:ctrlPr>
                                <a:rPr lang="en-US" sz="2400" i="1" smtClean="0">
                                  <a:latin typeface="Cambria Math"/>
                                </a:rPr>
                              </m:ctrlPr>
                            </m:limLowPr>
                            <m:e>
                              <m:r>
                                <m:rPr>
                                  <m:sty m:val="p"/>
                                </m:rPr>
                                <a:rPr lang="en-US" sz="2400" i="0" smtClean="0">
                                  <a:latin typeface="Cambria Math"/>
                                </a:rPr>
                                <m:t>li</m:t>
                              </m:r>
                              <m:r>
                                <m:rPr>
                                  <m:sty m:val="p"/>
                                </m:rPr>
                                <a:rPr lang="en-US" sz="2400" b="0" i="0" smtClean="0">
                                  <a:latin typeface="Cambria Math"/>
                                </a:rPr>
                                <m:t>m</m:t>
                              </m:r>
                              <m:r>
                                <a:rPr lang="en-US" sz="2400" b="0" i="0" smtClean="0">
                                  <a:latin typeface="Cambria Math"/>
                                </a:rPr>
                                <m:t> </m:t>
                              </m:r>
                              <m:r>
                                <m:rPr>
                                  <m:sty m:val="p"/>
                                </m:rPr>
                                <a:rPr lang="en-US" sz="2400" b="0" i="0" smtClean="0">
                                  <a:latin typeface="Cambria Math"/>
                                </a:rPr>
                                <m:t>sup</m:t>
                              </m:r>
                            </m:e>
                            <m:lim>
                              <m:r>
                                <a:rPr lang="en-US" sz="2400" b="0" i="1" smtClean="0">
                                  <a:latin typeface="Cambria Math"/>
                                </a:rPr>
                                <m:t>𝑇</m:t>
                              </m:r>
                              <m:r>
                                <a:rPr lang="en-US" sz="2400" i="1" smtClean="0">
                                  <a:latin typeface="Cambria Math"/>
                                </a:rPr>
                                <m:t>→∞</m:t>
                              </m:r>
                            </m:lim>
                          </m:limLow>
                        </m:fName>
                        <m:e>
                          <m:d>
                            <m:dPr>
                              <m:ctrlPr>
                                <a:rPr lang="en-US" sz="2400" i="1" smtClean="0">
                                  <a:latin typeface="Cambria Math"/>
                                </a:rPr>
                              </m:ctrlPr>
                            </m:dPr>
                            <m:e>
                              <m:func>
                                <m:funcPr>
                                  <m:ctrlPr>
                                    <a:rPr lang="en-US" sz="2400" i="1">
                                      <a:latin typeface="Cambria Math"/>
                                    </a:rPr>
                                  </m:ctrlPr>
                                </m:funcPr>
                                <m:fName>
                                  <m:limLow>
                                    <m:limLowPr>
                                      <m:ctrlPr>
                                        <a:rPr lang="en-US" sz="2400" i="1">
                                          <a:latin typeface="Cambria Math"/>
                                        </a:rPr>
                                      </m:ctrlPr>
                                    </m:limLowPr>
                                    <m:e>
                                      <m:r>
                                        <m:rPr>
                                          <m:sty m:val="p"/>
                                        </m:rPr>
                                        <a:rPr lang="en-US" sz="2400">
                                          <a:latin typeface="Cambria Math"/>
                                        </a:rPr>
                                        <m:t>max</m:t>
                                      </m:r>
                                    </m:e>
                                    <m:lim>
                                      <m:r>
                                        <a:rPr lang="en-US" sz="2400" b="0" i="1" smtClean="0">
                                          <a:latin typeface="Cambria Math"/>
                                        </a:rPr>
                                        <m:t>𝐸</m:t>
                                      </m:r>
                                      <m:r>
                                        <a:rPr lang="en-US" sz="2400" b="0" i="1" smtClean="0">
                                          <a:latin typeface="Cambria Math"/>
                                          <a:ea typeface="Cambria Math"/>
                                        </a:rPr>
                                        <m:t>∈</m:t>
                                      </m:r>
                                      <m:r>
                                        <m:rPr>
                                          <m:sty m:val="p"/>
                                        </m:rPr>
                                        <a:rPr lang="en-US" sz="2400" b="0" i="0" smtClean="0">
                                          <a:latin typeface="Cambria Math"/>
                                          <a:ea typeface="Cambria Math"/>
                                        </a:rPr>
                                        <m:t>EXP</m:t>
                                      </m:r>
                                    </m:lim>
                                  </m:limLow>
                                </m:fName>
                                <m:e>
                                  <m:f>
                                    <m:fPr>
                                      <m:ctrlPr>
                                        <a:rPr lang="en-US" sz="2400" i="1" smtClean="0">
                                          <a:latin typeface="Cambria Math"/>
                                        </a:rPr>
                                      </m:ctrlPr>
                                    </m:fPr>
                                    <m:num>
                                      <m:r>
                                        <m:rPr>
                                          <m:sty m:val="p"/>
                                        </m:rPr>
                                        <a:rPr lang="en-US" sz="2400" b="0" i="0" smtClean="0">
                                          <a:latin typeface="Cambria Math"/>
                                        </a:rPr>
                                        <m:t>Regret</m:t>
                                      </m:r>
                                      <m:d>
                                        <m:dPr>
                                          <m:ctrlPr>
                                            <a:rPr lang="en-US" sz="2400" b="0" i="1" smtClean="0">
                                              <a:latin typeface="Cambria Math"/>
                                            </a:rPr>
                                          </m:ctrlPr>
                                        </m:dPr>
                                        <m:e>
                                          <m:r>
                                            <m:rPr>
                                              <m:sty m:val="p"/>
                                            </m:rPr>
                                            <a:rPr lang="en-US" sz="2400" b="0" i="0" smtClean="0">
                                              <a:latin typeface="Cambria Math"/>
                                            </a:rPr>
                                            <m:t>D</m:t>
                                          </m:r>
                                          <m:r>
                                            <a:rPr lang="en-US" sz="2400" b="0" i="1" smtClean="0">
                                              <a:latin typeface="Cambria Math"/>
                                            </a:rPr>
                                            <m:t>,</m:t>
                                          </m:r>
                                          <m:r>
                                            <a:rPr lang="en-US" sz="2400" b="0" i="1" smtClean="0">
                                              <a:latin typeface="Cambria Math"/>
                                            </a:rPr>
                                            <m:t>𝐸</m:t>
                                          </m:r>
                                          <m:r>
                                            <a:rPr lang="en-US" sz="2400" b="0" i="1" smtClean="0">
                                              <a:latin typeface="Cambria Math"/>
                                            </a:rPr>
                                            <m:t>,</m:t>
                                          </m:r>
                                          <m:r>
                                            <a:rPr lang="en-US" sz="2400" b="0" i="1" smtClean="0">
                                              <a:latin typeface="Cambria Math"/>
                                            </a:rPr>
                                            <m:t>𝑇</m:t>
                                          </m:r>
                                        </m:e>
                                      </m:d>
                                    </m:num>
                                    <m:den>
                                      <m:r>
                                        <a:rPr lang="en-US" sz="2400" b="0" i="1" smtClean="0">
                                          <a:latin typeface="Cambria Math"/>
                                        </a:rPr>
                                        <m:t>𝑇</m:t>
                                      </m:r>
                                    </m:den>
                                  </m:f>
                                </m:e>
                              </m:func>
                            </m:e>
                          </m:d>
                        </m:e>
                      </m:func>
                      <m:r>
                        <a:rPr lang="en-US" sz="2400" i="1" smtClean="0">
                          <a:latin typeface="Cambria Math"/>
                          <a:ea typeface="Cambria Math"/>
                        </a:rPr>
                        <m:t>≤</m:t>
                      </m:r>
                      <m:r>
                        <a:rPr lang="en-US" sz="2400" i="1" smtClean="0">
                          <a:latin typeface="Cambria Math"/>
                          <a:ea typeface="Cambria Math"/>
                        </a:rPr>
                        <m:t>𝛾</m:t>
                      </m:r>
                      <m:r>
                        <a:rPr lang="en-US" sz="2400" b="0" i="1" smtClean="0">
                          <a:latin typeface="Cambria Math"/>
                          <a:ea typeface="Cambria Math"/>
                        </a:rPr>
                        <m:t>.</m:t>
                      </m:r>
                    </m:oMath>
                  </m:oMathPara>
                </a14:m>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213360" y="2514600"/>
                <a:ext cx="8229600" cy="975360"/>
              </a:xfr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07720" y="1447800"/>
                <a:ext cx="7620000" cy="923330"/>
              </a:xfrm>
              <a:prstGeom prst="rect">
                <a:avLst/>
              </a:prstGeom>
              <a:noFill/>
            </p:spPr>
            <p:txBody>
              <a:bodyPr wrap="square" rtlCol="0">
                <a:spAutoFit/>
              </a:bodyPr>
              <a:lstStyle/>
              <a:p>
                <a:r>
                  <a:rPr lang="en-US" b="1" dirty="0" smtClean="0"/>
                  <a:t>Definition: </a:t>
                </a:r>
                <a:r>
                  <a:rPr lang="en-US" dirty="0"/>
                  <a:t>A</a:t>
                </a:r>
                <a:r>
                  <a:rPr lang="en-US" dirty="0" smtClean="0"/>
                  <a:t>n algorithm </a:t>
                </a:r>
                <a:r>
                  <a:rPr lang="en-US" dirty="0"/>
                  <a:t>D</a:t>
                </a:r>
                <a:r>
                  <a:rPr lang="en-US" dirty="0" smtClean="0"/>
                  <a:t> is a</a:t>
                </a:r>
                <a14:m>
                  <m:oMath xmlns:m="http://schemas.openxmlformats.org/officeDocument/2006/math">
                    <m:r>
                      <a:rPr lang="en-US" b="0" i="0" smtClean="0">
                        <a:latin typeface="Cambria Math"/>
                        <a:ea typeface="Cambria Math"/>
                      </a:rPr>
                      <m:t> </m:t>
                    </m:r>
                    <m:r>
                      <a:rPr lang="en-US" i="1">
                        <a:latin typeface="Cambria Math"/>
                        <a:ea typeface="Cambria Math"/>
                      </a:rPr>
                      <m:t>𝛾</m:t>
                    </m:r>
                  </m:oMath>
                </a14:m>
                <a:r>
                  <a:rPr lang="en-US" dirty="0" smtClean="0"/>
                  <a:t>-approximate k-adaptive regret minimization if for any bounded memory-m game and any fixed set of experts EXP</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07720" y="1447800"/>
                <a:ext cx="7620000" cy="923330"/>
              </a:xfrm>
              <a:prstGeom prst="rect">
                <a:avLst/>
              </a:prstGeom>
              <a:blipFill rotWithShape="1">
                <a:blip r:embed="rId3"/>
                <a:stretch>
                  <a:fillRect l="-720" t="-3311" b="-9272"/>
                </a:stretch>
              </a:blipFill>
            </p:spPr>
            <p:txBody>
              <a:bodyPr/>
              <a:lstStyle/>
              <a:p>
                <a:r>
                  <a:rPr lang="en-US">
                    <a:noFill/>
                  </a:rPr>
                  <a:t> </a:t>
                </a:r>
              </a:p>
            </p:txBody>
          </p:sp>
        </mc:Fallback>
      </mc:AlternateContent>
      <p:sp>
        <p:nvSpPr>
          <p:cNvPr id="7" name="Rectangle 6"/>
          <p:cNvSpPr/>
          <p:nvPr/>
        </p:nvSpPr>
        <p:spPr>
          <a:xfrm>
            <a:off x="609600" y="4114800"/>
            <a:ext cx="7924800" cy="914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p:cNvSpPr txBox="1"/>
              <p:nvPr/>
            </p:nvSpPr>
            <p:spPr>
              <a:xfrm>
                <a:off x="685800" y="4191000"/>
                <a:ext cx="7620000" cy="646331"/>
              </a:xfrm>
              <a:prstGeom prst="rect">
                <a:avLst/>
              </a:prstGeom>
              <a:noFill/>
            </p:spPr>
            <p:txBody>
              <a:bodyPr wrap="square" rtlCol="0">
                <a:spAutoFit/>
              </a:bodyPr>
              <a:lstStyle/>
              <a:p>
                <a:r>
                  <a:rPr lang="en-US" b="1" dirty="0" smtClean="0"/>
                  <a:t>Theorem: </a:t>
                </a:r>
                <a:r>
                  <a:rPr lang="en-US" dirty="0" smtClean="0"/>
                  <a:t>For any </a:t>
                </a:r>
                <a14:m>
                  <m:oMath xmlns:m="http://schemas.openxmlformats.org/officeDocument/2006/math">
                    <m:r>
                      <a:rPr lang="en-US" i="1" smtClean="0">
                        <a:latin typeface="Cambria Math"/>
                        <a:ea typeface="Cambria Math"/>
                      </a:rPr>
                      <m:t>𝛾</m:t>
                    </m:r>
                    <m:r>
                      <a:rPr lang="en-US" i="1" smtClean="0">
                        <a:latin typeface="Cambria Math"/>
                        <a:ea typeface="Cambria Math"/>
                      </a:rPr>
                      <m:t>&gt;0,</m:t>
                    </m:r>
                    <m:r>
                      <a:rPr lang="en-US" b="0" i="1" smtClean="0">
                        <a:latin typeface="Cambria Math"/>
                        <a:ea typeface="Cambria Math"/>
                      </a:rPr>
                      <m:t>𝑘</m:t>
                    </m:r>
                    <m:r>
                      <a:rPr lang="en-US" b="0" i="1" smtClean="0">
                        <a:latin typeface="Cambria Math"/>
                        <a:ea typeface="Cambria Math"/>
                      </a:rPr>
                      <m:t>≥0</m:t>
                    </m:r>
                  </m:oMath>
                </a14:m>
                <a:r>
                  <a:rPr lang="en-US" dirty="0" smtClean="0"/>
                  <a:t> there is an inefficient </a:t>
                </a:r>
                <a14:m>
                  <m:oMath xmlns:m="http://schemas.openxmlformats.org/officeDocument/2006/math">
                    <m:r>
                      <a:rPr lang="en-US" b="1" i="1">
                        <a:latin typeface="Cambria Math"/>
                        <a:ea typeface="Cambria Math"/>
                      </a:rPr>
                      <m:t>𝜸</m:t>
                    </m:r>
                  </m:oMath>
                </a14:m>
                <a:r>
                  <a:rPr lang="en-US" dirty="0" smtClean="0"/>
                  <a:t>–approximate k-adaptive regret minimization algorithm. </a:t>
                </a:r>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85800" y="4191000"/>
                <a:ext cx="7620000" cy="646331"/>
              </a:xfrm>
              <a:prstGeom prst="rect">
                <a:avLst/>
              </a:prstGeom>
              <a:blipFill rotWithShape="1">
                <a:blip r:embed="rId4"/>
                <a:stretch>
                  <a:fillRect l="-720" t="-4717" b="-13208"/>
                </a:stretch>
              </a:blipFill>
            </p:spPr>
            <p:txBody>
              <a:bodyPr/>
              <a:lstStyle/>
              <a:p>
                <a:r>
                  <a:rPr lang="en-US">
                    <a:noFill/>
                  </a:rPr>
                  <a:t> </a:t>
                </a:r>
              </a:p>
            </p:txBody>
          </p:sp>
        </mc:Fallback>
      </mc:AlternateContent>
    </p:spTree>
    <p:extLst>
      <p:ext uri="{BB962C8B-B14F-4D97-AF65-F5344CB8AC3E}">
        <p14:creationId xmlns:p14="http://schemas.microsoft.com/office/powerpoint/2010/main" val="39268289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42</a:t>
            </a:fld>
            <a:endParaRPr lang="en-US"/>
          </a:p>
        </p:txBody>
      </p:sp>
      <p:sp>
        <p:nvSpPr>
          <p:cNvPr id="7" name="TextBox 6"/>
          <p:cNvSpPr txBox="1">
            <a:spLocks noChangeArrowheads="1"/>
          </p:cNvSpPr>
          <p:nvPr/>
        </p:nvSpPr>
        <p:spPr bwMode="auto">
          <a:xfrm>
            <a:off x="381000" y="5181600"/>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121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3464"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86274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824978473"/>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9138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43</a:t>
            </a:fld>
            <a:endParaRPr lang="en-US"/>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35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8704" y="184750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735"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803932684"/>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817535" y="1216411"/>
            <a:ext cx="3979335" cy="2318986"/>
          </a:xfrm>
          <a:prstGeom prst="wedgeRectCallout">
            <a:avLst>
              <a:gd name="adj1" fmla="val -52647"/>
              <a:gd name="adj2" fmla="val 9010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Expected reward in original game given:</a:t>
            </a:r>
          </a:p>
          <a:p>
            <a:pPr marL="342900" indent="-342900" algn="ctr">
              <a:buAutoNum type="arabicPeriod"/>
            </a:pPr>
            <a:r>
              <a:rPr lang="en-US" dirty="0" smtClean="0"/>
              <a:t>Defender follows fixed strategy f</a:t>
            </a:r>
            <a:r>
              <a:rPr lang="en-US" baseline="-25000" dirty="0" smtClean="0"/>
              <a:t>2</a:t>
            </a:r>
            <a:r>
              <a:rPr lang="en-US" dirty="0" smtClean="0"/>
              <a:t> for next </a:t>
            </a:r>
            <a:r>
              <a:rPr lang="en-US" dirty="0" err="1" smtClean="0"/>
              <a:t>mkt</a:t>
            </a:r>
            <a:r>
              <a:rPr lang="en-US" dirty="0" smtClean="0"/>
              <a:t> rounds of original game</a:t>
            </a:r>
          </a:p>
          <a:p>
            <a:pPr marL="342900" indent="-342900">
              <a:buAutoNum type="arabicPeriod"/>
            </a:pPr>
            <a:r>
              <a:rPr lang="en-US" dirty="0" smtClean="0"/>
              <a:t>Defender sees sequence of k-adaptive adversaries below  </a:t>
            </a:r>
            <a:endParaRPr lang="en-US" dirty="0"/>
          </a:p>
        </p:txBody>
      </p:sp>
      <p:sp>
        <p:nvSpPr>
          <p:cNvPr id="28" name="Rectangle 27"/>
          <p:cNvSpPr/>
          <p:nvPr/>
        </p:nvSpPr>
        <p:spPr>
          <a:xfrm>
            <a:off x="3682920" y="4467523"/>
            <a:ext cx="1456350" cy="419100"/>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a:spLocks noChangeArrowheads="1"/>
          </p:cNvSpPr>
          <p:nvPr/>
        </p:nvSpPr>
        <p:spPr bwMode="auto">
          <a:xfrm>
            <a:off x="381000" y="5229523"/>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p:spTree>
    <p:extLst>
      <p:ext uri="{BB962C8B-B14F-4D97-AF65-F5344CB8AC3E}">
        <p14:creationId xmlns:p14="http://schemas.microsoft.com/office/powerpoint/2010/main" val="183226392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Content Placeholder 3"/>
              <p:cNvSpPr txBox="1">
                <a:spLocks/>
              </p:cNvSpPr>
              <p:nvPr/>
            </p:nvSpPr>
            <p:spPr>
              <a:xfrm>
                <a:off x="457200" y="1219200"/>
                <a:ext cx="8229600" cy="49377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Current outcome is only dependent on current actions</a:t>
                </a:r>
              </a:p>
              <a:p>
                <a:pPr marL="0" indent="0">
                  <a:buFont typeface="Wingdings 3"/>
                  <a:buNone/>
                </a:pPr>
                <a14:m>
                  <m:oMathPara xmlns:m="http://schemas.openxmlformats.org/officeDocument/2006/math">
                    <m:oMathParaPr>
                      <m:jc m:val="centerGroup"/>
                    </m:oMathParaPr>
                    <m:oMath xmlns:m="http://schemas.openxmlformats.org/officeDocument/2006/math">
                      <m:func>
                        <m:funcPr>
                          <m:ctrlPr>
                            <a:rPr lang="en-US" i="1" smtClean="0">
                              <a:latin typeface="Cambria Math"/>
                            </a:rPr>
                          </m:ctrlPr>
                        </m:funcPr>
                        <m:fName>
                          <m:r>
                            <m:rPr>
                              <m:sty m:val="p"/>
                            </m:rPr>
                            <a:rPr lang="en-US" smtClean="0">
                              <a:latin typeface="Cambria Math"/>
                            </a:rPr>
                            <m:t>Pr</m:t>
                          </m:r>
                        </m:fName>
                        <m:e>
                          <m:d>
                            <m:dPr>
                              <m:begChr m:val="["/>
                              <m:endChr m:val="]"/>
                              <m:ctrlPr>
                                <a:rPr lang="en-US" i="1" smtClean="0">
                                  <a:latin typeface="Cambria Math"/>
                                </a:rPr>
                              </m:ctrlPr>
                            </m:dPr>
                            <m:e>
                              <m:m>
                                <m:mPr>
                                  <m:mcs>
                                    <m:mc>
                                      <m:mcPr>
                                        <m:count m:val="2"/>
                                        <m:mcJc m:val="center"/>
                                      </m:mcPr>
                                    </m:mc>
                                  </m:mcs>
                                  <m:ctrlPr>
                                    <a:rPr lang="en-US" i="1" smtClean="0">
                                      <a:latin typeface="Cambria Math"/>
                                    </a:rPr>
                                  </m:ctrlPr>
                                </m:mPr>
                                <m:mr>
                                  <m:e/>
                                  <m:e>
                                    <m:d>
                                      <m:dPr>
                                        <m:begChr m:val="|"/>
                                        <m:endChr m:val=""/>
                                        <m:ctrlPr>
                                          <a:rPr lang="en-US" i="1" smtClean="0">
                                            <a:latin typeface="Cambria Math"/>
                                          </a:rPr>
                                        </m:ctrlPr>
                                      </m:dPr>
                                      <m:e>
                                        <m:m>
                                          <m:mPr>
                                            <m:mcs>
                                              <m:mc>
                                                <m:mcPr>
                                                  <m:count m:val="2"/>
                                                  <m:mcJc m:val="center"/>
                                                </m:mcPr>
                                              </m:mc>
                                            </m:mcs>
                                            <m:ctrlPr>
                                              <a:rPr lang="en-US" i="1">
                                                <a:latin typeface="Cambria Math"/>
                                              </a:rPr>
                                            </m:ctrlPr>
                                          </m:mPr>
                                          <m:mr>
                                            <m:e>
                                              <m:r>
                                                <m:rPr>
                                                  <m:brk m:alnAt="7"/>
                                                </m:rPr>
                                                <a:rPr lang="en-US" i="1">
                                                  <a:latin typeface="Cambria Math"/>
                                                </a:rPr>
                                                <m:t>𝑠</m:t>
                                              </m:r>
                                              <m:r>
                                                <a:rPr lang="en-US"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r>
                            <a:rPr lang="en-US" i="1" smtClean="0">
                              <a:latin typeface="Cambria Math"/>
                            </a:rPr>
                            <m:t>=</m:t>
                          </m:r>
                          <m:func>
                            <m:funcPr>
                              <m:ctrlPr>
                                <a:rPr lang="en-US" i="1">
                                  <a:latin typeface="Cambria Math"/>
                                </a:rPr>
                              </m:ctrlPr>
                            </m:funcPr>
                            <m:fName>
                              <m:r>
                                <m:rPr>
                                  <m:sty m:val="p"/>
                                </m:rPr>
                                <a:rPr lang="en-US">
                                  <a:latin typeface="Cambria Math"/>
                                </a:rPr>
                                <m:t>Pr</m:t>
                              </m:r>
                            </m:fName>
                            <m:e>
                              <m:d>
                                <m:dPr>
                                  <m:begChr m:val="["/>
                                  <m:endChr m:val="]"/>
                                  <m:ctrlPr>
                                    <a:rPr lang="en-US" i="1">
                                      <a:latin typeface="Cambria Math"/>
                                    </a:rPr>
                                  </m:ctrlPr>
                                </m:dPr>
                                <m:e>
                                  <m:m>
                                    <m:mPr>
                                      <m:mcs>
                                        <m:mc>
                                          <m:mcPr>
                                            <m:count m:val="2"/>
                                            <m:mcJc m:val="center"/>
                                          </m:mcPr>
                                        </m:mc>
                                      </m:mcs>
                                      <m:ctrlPr>
                                        <a:rPr lang="en-US" i="1">
                                          <a:latin typeface="Cambria Math"/>
                                        </a:rPr>
                                      </m:ctrlPr>
                                    </m:mPr>
                                    <m:mr>
                                      <m:e>
                                        <m:sSub>
                                          <m:sSubPr>
                                            <m:ctrlPr>
                                              <a:rPr lang="en-US" sz="2400" i="1">
                                                <a:latin typeface="Cambria Math"/>
                                              </a:rPr>
                                            </m:ctrlPr>
                                          </m:sSubPr>
                                          <m:e>
                                            <m:r>
                                              <a:rPr lang="en-US" sz="2400" i="1">
                                                <a:latin typeface="Cambria Math"/>
                                              </a:rPr>
                                              <m:t>𝑂</m:t>
                                            </m:r>
                                          </m:e>
                                          <m:sub>
                                            <m:r>
                                              <a:rPr lang="en-US" sz="2400" i="1">
                                                <a:latin typeface="Cambria Math"/>
                                              </a:rPr>
                                              <m:t>𝑖</m:t>
                                            </m:r>
                                          </m:sub>
                                        </m:sSub>
                                      </m:e>
                                      <m:e>
                                        <m:d>
                                          <m:dPr>
                                            <m:begChr m:val="|"/>
                                            <m:endChr m:val=""/>
                                            <m:ctrlPr>
                                              <a:rPr lang="en-US" i="1">
                                                <a:latin typeface="Cambria Math"/>
                                              </a:rPr>
                                            </m:ctrlPr>
                                          </m:dPr>
                                          <m:e>
                                            <m:m>
                                              <m:mPr>
                                                <m:mcs>
                                                  <m:mc>
                                                    <m:mcPr>
                                                      <m:count m:val="2"/>
                                                      <m:mcJc m:val="center"/>
                                                    </m:mcPr>
                                                  </m:mc>
                                                </m:mcs>
                                                <m:ctrlPr>
                                                  <a:rPr lang="en-US" i="1" smtClean="0">
                                                    <a:latin typeface="Cambria Math"/>
                                                  </a:rPr>
                                                </m:ctrlPr>
                                              </m:mPr>
                                              <m:mr>
                                                <m:e>
                                                  <m:sSup>
                                                    <m:sSupPr>
                                                      <m:ctrlPr>
                                                        <a:rPr lang="en-US" i="1" smtClean="0">
                                                          <a:latin typeface="Cambria Math"/>
                                                        </a:rPr>
                                                      </m:ctrlPr>
                                                    </m:sSupPr>
                                                    <m:e>
                                                      <m:r>
                                                        <m:rPr>
                                                          <m:brk m:alnAt="7"/>
                                                        </m:rPr>
                                                        <a:rPr lang="en-US" i="1" smtClean="0">
                                                          <a:latin typeface="Cambria Math"/>
                                                        </a:rPr>
                                                        <m:t>𝑠</m:t>
                                                      </m:r>
                                                    </m:e>
                                                    <m:sup>
                                                      <m:r>
                                                        <a:rPr lang="en-US" i="1" smtClean="0">
                                                          <a:latin typeface="Cambria Math"/>
                                                        </a:rPr>
                                                        <m:t>′</m:t>
                                                      </m:r>
                                                    </m:sup>
                                                  </m:sSup>
                                                  <m:r>
                                                    <m:rPr>
                                                      <m:brk m:alnAt="7"/>
                                                    </m:rPr>
                                                    <a:rPr lang="en-US" i="1" smtClean="0">
                                                      <a:latin typeface="Cambria Math"/>
                                                    </a:rPr>
                                                    <m:t>,</m:t>
                                                  </m:r>
                                                </m:e>
                                                <m:e>
                                                  <m:m>
                                                    <m:mPr>
                                                      <m:mcs>
                                                        <m:mc>
                                                          <m:mcPr>
                                                            <m:count m:val="2"/>
                                                            <m:mcJc m:val="center"/>
                                                          </m:mcPr>
                                                        </m:mc>
                                                      </m:mcs>
                                                      <m:ctrlPr>
                                                        <a:rPr lang="en-US" i="1" smtClean="0">
                                                          <a:latin typeface="Cambria Math"/>
                                                        </a:rPr>
                                                      </m:ctrlPr>
                                                    </m:mPr>
                                                    <m:mr>
                                                      <m:e/>
                                                      <m:e/>
                                                    </m:mr>
                                                    <m:mr>
                                                      <m:e/>
                                                      <m:e/>
                                                    </m:mr>
                                                    <m:mr>
                                                      <m:e/>
                                                      <m:e/>
                                                    </m:mr>
                                                  </m:m>
                                                </m:e>
                                              </m:mr>
                                            </m:m>
                                          </m:e>
                                        </m:d>
                                      </m:e>
                                    </m:mr>
                                  </m:m>
                                </m:e>
                              </m:d>
                            </m:e>
                          </m:func>
                          <m:r>
                            <m:rPr>
                              <m:nor/>
                            </m:rPr>
                            <a:rPr lang="en-US" dirty="0"/>
                            <m:t> </m:t>
                          </m:r>
                        </m:e>
                      </m:func>
                    </m:oMath>
                  </m:oMathPara>
                </a14:m>
                <a:endParaRPr lang="en-US" dirty="0"/>
              </a:p>
            </p:txBody>
          </p:sp>
        </mc:Choice>
        <mc:Fallback xmlns="">
          <p:sp>
            <p:nvSpPr>
              <p:cNvPr id="11" name="Content Placeholder 3"/>
              <p:cNvSpPr txBox="1">
                <a:spLocks noRot="1" noChangeAspect="1" noMove="1" noResize="1" noEditPoints="1" noAdjustHandles="1" noChangeArrowheads="1" noChangeShapeType="1" noTextEdit="1"/>
              </p:cNvSpPr>
              <p:nvPr/>
            </p:nvSpPr>
            <p:spPr>
              <a:xfrm>
                <a:off x="457200" y="1219200"/>
                <a:ext cx="8229600" cy="4937760"/>
              </a:xfrm>
              <a:prstGeom prst="rect">
                <a:avLst/>
              </a:prstGeom>
              <a:blipFill rotWithShape="1">
                <a:blip r:embed="rId3"/>
                <a:stretch>
                  <a:fillRect l="-593"/>
                </a:stretch>
              </a:blipFill>
            </p:spPr>
            <p:txBody>
              <a:bodyPr/>
              <a:lstStyle/>
              <a:p>
                <a:r>
                  <a:rPr lang="en-US">
                    <a:noFill/>
                  </a:rPr>
                  <a:t> </a:t>
                </a:r>
              </a:p>
            </p:txBody>
          </p:sp>
        </mc:Fallback>
      </mc:AlternateContent>
      <p:sp>
        <p:nvSpPr>
          <p:cNvPr id="2"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7292660"/>
              </p:ext>
            </p:extLst>
          </p:nvPr>
        </p:nvGraphicFramePr>
        <p:xfrm>
          <a:off x="381000" y="1981200"/>
          <a:ext cx="8229600" cy="1821050"/>
        </p:xfrm>
        <a:graphic>
          <a:graphicData uri="http://schemas.openxmlformats.org/drawingml/2006/table">
            <a:tbl>
              <a:tblPr firstRow="1" bandRow="1">
                <a:tableStyleId>{5C22544A-7EE6-4342-B048-85BDC9FD1C3A}</a:tableStyleId>
              </a:tblPr>
              <a:tblGrid>
                <a:gridCol w="2057400"/>
                <a:gridCol w="381000"/>
                <a:gridCol w="762000"/>
                <a:gridCol w="762000"/>
                <a:gridCol w="609600"/>
                <a:gridCol w="914400"/>
                <a:gridCol w="914400"/>
                <a:gridCol w="914400"/>
                <a:gridCol w="914400"/>
              </a:tblGrid>
              <a:tr h="45720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Start</a:t>
                      </a:r>
                      <a:r>
                        <a:rPr lang="en-US" baseline="0" dirty="0" smtClean="0"/>
                        <a:t>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1925">
                <a:tc>
                  <a:txBody>
                    <a:bodyPr/>
                    <a:lstStyle/>
                    <a:p>
                      <a:r>
                        <a:rPr lang="en-US" b="1" dirty="0" smtClean="0"/>
                        <a:t>Real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dirty="0"/>
                    </a:p>
                  </a:txBody>
                  <a:tcPr/>
                </a:tc>
              </a:tr>
              <a:tr h="681925">
                <a:tc>
                  <a:txBody>
                    <a:bodyPr/>
                    <a:lstStyle/>
                    <a:p>
                      <a:r>
                        <a:rPr lang="en-US" b="1" dirty="0" smtClean="0"/>
                        <a:t>Repeated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D18E04B-156A-4DC3-8645-3C27DDCD3283}" type="slidenum">
              <a:rPr lang="en-US"/>
              <a:pPr>
                <a:defRPr/>
              </a:pPr>
              <a:t>44</a:t>
            </a:fld>
            <a:endParaRPr lang="en-US"/>
          </a:p>
        </p:txBody>
      </p:sp>
      <p:pic>
        <p:nvPicPr>
          <p:cNvPr id="7"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200399"/>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200398"/>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3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0254" y="2473048"/>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http://image.shutterstock.com/display_pic_with_logo/368086/368086,1267510249,1/stock-photo-police-officer-writing-a-traffic-citation-477688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66900" y="5105400"/>
            <a:ext cx="677781" cy="94247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http://image.shutterstock.com/display_pic_with_logo/368086/368086,1267510249,1/stock-photo-police-officer-writing-a-traffic-citation-4776885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35" r="10119"/>
          <a:stretch/>
        </p:blipFill>
        <p:spPr bwMode="auto">
          <a:xfrm>
            <a:off x="5173980" y="5105400"/>
            <a:ext cx="548640" cy="9424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0951" y="5619576"/>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952999"/>
            <a:ext cx="8509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66776" y="5605040"/>
            <a:ext cx="834149" cy="5526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http://www.centives.net/S/wp-content/uploads/2012/07/071012_0328_SpeedLimit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0025" y="4938463"/>
            <a:ext cx="8509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69190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Inefficient Regret Minimization Algorithm</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52416465"/>
              </p:ext>
            </p:extLst>
          </p:nvPr>
        </p:nvGraphicFramePr>
        <p:xfrm>
          <a:off x="381000" y="1981200"/>
          <a:ext cx="8229600" cy="1821050"/>
        </p:xfrm>
        <a:graphic>
          <a:graphicData uri="http://schemas.openxmlformats.org/drawingml/2006/table">
            <a:tbl>
              <a:tblPr firstRow="1" bandRow="1">
                <a:tableStyleId>{5C22544A-7EE6-4342-B048-85BDC9FD1C3A}</a:tableStyleId>
              </a:tblPr>
              <a:tblGrid>
                <a:gridCol w="2057400"/>
                <a:gridCol w="381000"/>
                <a:gridCol w="762000"/>
                <a:gridCol w="762000"/>
                <a:gridCol w="609600"/>
                <a:gridCol w="914400"/>
                <a:gridCol w="914400"/>
                <a:gridCol w="914400"/>
                <a:gridCol w="914400"/>
              </a:tblGrid>
              <a:tr h="457200">
                <a:tc>
                  <a:txBody>
                    <a:bodyPr/>
                    <a:lstStyle/>
                    <a:p>
                      <a:endParaRPr lang="en-US" dirty="0"/>
                    </a:p>
                  </a:txBody>
                  <a:tcPr>
                    <a:lnR w="57150" cap="flat" cmpd="sng" algn="ctr">
                      <a:solidFill>
                        <a:schemeClr val="tx1"/>
                      </a:solidFill>
                      <a:prstDash val="solid"/>
                      <a:round/>
                      <a:headEnd type="none" w="med" len="med"/>
                      <a:tailEnd type="none" w="med" len="med"/>
                    </a:lnR>
                  </a:tcPr>
                </a:tc>
                <a:tc gridSpan="3">
                  <a:txBody>
                    <a:bodyPr/>
                    <a:lstStyle/>
                    <a:p>
                      <a:pPr algn="ctr"/>
                      <a:r>
                        <a:rPr lang="en-US" dirty="0" smtClean="0"/>
                        <a:t>Start State</a:t>
                      </a:r>
                      <a:endParaRPr lang="en-US" dirty="0"/>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hMerge="1">
                  <a:txBody>
                    <a:bodyPr/>
                    <a:lstStyle/>
                    <a:p>
                      <a:endParaRPr lang="en-US"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Stage</a:t>
                      </a:r>
                      <a:r>
                        <a:rPr lang="en-US" baseline="-25000" dirty="0" err="1" smtClean="0"/>
                        <a:t>i</a:t>
                      </a:r>
                      <a:r>
                        <a:rPr lang="en-US" dirty="0" smtClean="0"/>
                        <a:t> (m*k*t rounds)</a:t>
                      </a:r>
                    </a:p>
                  </a:txBody>
                  <a:tcPr>
                    <a:lnL w="57150" cap="flat" cmpd="sng" algn="ctr">
                      <a:solidFill>
                        <a:schemeClr val="tx1"/>
                      </a:solid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81925">
                <a:tc>
                  <a:txBody>
                    <a:bodyPr/>
                    <a:lstStyle/>
                    <a:p>
                      <a:r>
                        <a:rPr lang="en-US" b="1" dirty="0" smtClean="0"/>
                        <a:t>Real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r>
                        <a:rPr lang="en-US" dirty="0" smtClean="0"/>
                        <a:t>O</a:t>
                      </a:r>
                      <a:r>
                        <a:rPr lang="en-US" baseline="-25000" dirty="0" smtClean="0"/>
                        <a:t>m</a:t>
                      </a:r>
                      <a:endParaRPr lang="en-US" dirty="0"/>
                    </a:p>
                  </a:txBody>
                  <a:tcPr/>
                </a:tc>
                <a:tc>
                  <a:txBody>
                    <a:bodyPr/>
                    <a:lstStyle/>
                    <a:p>
                      <a:r>
                        <a:rPr lang="en-US" dirty="0" smtClean="0"/>
                        <a:t>…</a:t>
                      </a:r>
                      <a:endParaRPr lang="en-US" dirty="0"/>
                    </a:p>
                  </a:txBody>
                  <a:tcPr/>
                </a:tc>
                <a:tc>
                  <a:txBody>
                    <a:bodyPr/>
                    <a:lstStyle/>
                    <a:p>
                      <a:endParaRPr lang="en-US" dirty="0"/>
                    </a:p>
                  </a:txBody>
                  <a:tcPr/>
                </a:tc>
              </a:tr>
              <a:tr h="681925">
                <a:tc>
                  <a:txBody>
                    <a:bodyPr/>
                    <a:lstStyle/>
                    <a:p>
                      <a:r>
                        <a:rPr lang="en-US" b="1" dirty="0" smtClean="0"/>
                        <a:t>Repeated Game</a:t>
                      </a:r>
                      <a:endParaRPr lang="en-US" b="1" dirty="0"/>
                    </a:p>
                  </a:txBody>
                  <a:tcPr>
                    <a:lnR w="5715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lnR w="5715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1</a:t>
                      </a:r>
                      <a:endParaRPr lang="en-US" dirty="0" smtClean="0"/>
                    </a:p>
                  </a:txBody>
                  <a:tcPr>
                    <a:lnL w="57150" cap="flat" cmpd="sng" algn="ctr">
                      <a:solidFill>
                        <a:schemeClr val="tx1"/>
                      </a:solidFill>
                      <a:prstDash val="solid"/>
                      <a:round/>
                      <a:headEnd type="none" w="med" len="med"/>
                      <a:tailEnd type="none" w="med" len="med"/>
                    </a:lnL>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t>
                      </a:r>
                      <a:r>
                        <a:rPr lang="en-US" baseline="-25000" dirty="0" smtClean="0"/>
                        <a:t>m</a:t>
                      </a:r>
                      <a:endParaRPr lang="en-US" dirty="0" smtClean="0"/>
                    </a:p>
                  </a:txBody>
                  <a:tcPr/>
                </a:tc>
                <a:tc>
                  <a:txBody>
                    <a:bodyPr/>
                    <a:lstStyle/>
                    <a:p>
                      <a:r>
                        <a:rPr lang="en-US" dirty="0" smtClean="0"/>
                        <a:t>…</a:t>
                      </a:r>
                      <a:endParaRPr lang="en-US" dirty="0"/>
                    </a:p>
                  </a:txBody>
                  <a:tcPr/>
                </a:tc>
                <a:tc>
                  <a:txBody>
                    <a:bodyPr/>
                    <a:lstStyle/>
                    <a:p>
                      <a:endParaRPr lang="en-US" dirty="0"/>
                    </a:p>
                  </a:txBody>
                  <a:tcPr/>
                </a:tc>
              </a:tr>
            </a:tbl>
          </a:graphicData>
        </a:graphic>
      </p:graphicFrame>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CD18E04B-156A-4DC3-8645-3C27DDCD3283}" type="slidenum">
              <a:rPr lang="en-US"/>
              <a:pPr>
                <a:defRPr/>
              </a:pPr>
              <a:t>45</a:t>
            </a:fld>
            <a:endParaRPr lang="en-US"/>
          </a:p>
        </p:txBody>
      </p:sp>
      <p:pic>
        <p:nvPicPr>
          <p:cNvPr id="7"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200399"/>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3200398"/>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3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0254" y="2473048"/>
            <a:ext cx="441491" cy="61390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8" name="TextBox 17"/>
              <p:cNvSpPr txBox="1">
                <a:spLocks noChangeArrowheads="1"/>
              </p:cNvSpPr>
              <p:nvPr/>
            </p:nvSpPr>
            <p:spPr bwMode="auto">
              <a:xfrm>
                <a:off x="411480" y="3785910"/>
                <a:ext cx="8305800" cy="2571538"/>
              </a:xfrm>
              <a:prstGeom prst="rect">
                <a:avLst/>
              </a:prstGeom>
              <a:noFill/>
              <a:ln w="9525">
                <a:noFill/>
                <a:miter lim="800000"/>
                <a:headEnd/>
                <a:tailEnd/>
              </a:ln>
            </p:spPr>
            <p:txBody>
              <a:bodyPr>
                <a:spAutoFit/>
              </a:bodyPr>
              <a:lstStyle/>
              <a:p>
                <a:pPr>
                  <a:buFont typeface="Arial" charset="0"/>
                  <a:buChar char="•"/>
                </a:pPr>
                <a:endParaRPr lang="en-US" sz="2400" dirty="0" smtClean="0">
                  <a:latin typeface="Book Antiqua" pitchFamily="18" charset="0"/>
                </a:endParaRPr>
              </a:p>
              <a:p>
                <a:pPr>
                  <a:buFont typeface="Arial" charset="0"/>
                  <a:buChar char="•"/>
                </a:pPr>
                <a:r>
                  <a:rPr lang="en-US" sz="2400" dirty="0">
                    <a:latin typeface="Book Antiqua" pitchFamily="18" charset="0"/>
                  </a:rPr>
                  <a:t>After m rounds in </a:t>
                </a:r>
                <a:r>
                  <a:rPr lang="en-US" sz="2400" dirty="0" err="1">
                    <a:latin typeface="Book Antiqua" pitchFamily="18" charset="0"/>
                  </a:rPr>
                  <a:t>Stage</a:t>
                </a:r>
                <a:r>
                  <a:rPr lang="en-US" sz="2400" baseline="-25000" dirty="0" err="1">
                    <a:latin typeface="Book Antiqua" pitchFamily="18" charset="0"/>
                  </a:rPr>
                  <a:t>i</a:t>
                </a:r>
                <a:r>
                  <a:rPr lang="en-US" sz="2400" dirty="0">
                    <a:latin typeface="Book Antiqua" pitchFamily="18" charset="0"/>
                  </a:rPr>
                  <a:t> View 1 and View 2 must converge to the same </a:t>
                </a:r>
                <a:r>
                  <a:rPr lang="en-US" sz="2400" dirty="0" smtClean="0">
                    <a:latin typeface="Book Antiqua" pitchFamily="18" charset="0"/>
                  </a:rPr>
                  <a:t>state</a:t>
                </a:r>
              </a:p>
              <a:p>
                <a:pPr>
                  <a:buFont typeface="Arial" charset="0"/>
                  <a:buChar char="•"/>
                </a:pPr>
                <a:endParaRPr lang="en-US" sz="2400" dirty="0">
                  <a:latin typeface="Book Antiqua" pitchFamily="18" charset="0"/>
                </a:endParaRPr>
              </a:p>
              <a:p>
                <a:pPr/>
                <a14:m>
                  <m:oMathPara xmlns:m="http://schemas.openxmlformats.org/officeDocument/2006/math">
                    <m:oMathParaPr>
                      <m:jc m:val="center"/>
                    </m:oMathParaPr>
                    <m:oMath xmlns:m="http://schemas.openxmlformats.org/officeDocument/2006/math">
                      <m:r>
                        <m:rPr>
                          <m:sty m:val="p"/>
                        </m:rPr>
                        <a:rPr lang="en-US" sz="2400" b="0" i="0" smtClean="0">
                          <a:latin typeface="Cambria Math"/>
                          <a:ea typeface="Cambria Math"/>
                          <a:sym typeface="Mathematica1"/>
                        </a:rPr>
                        <m:t>Modeling</m:t>
                      </m:r>
                      <m:r>
                        <a:rPr lang="en-US" sz="2400" b="0" i="0" smtClean="0">
                          <a:latin typeface="Cambria Math"/>
                          <a:ea typeface="Cambria Math"/>
                          <a:sym typeface="Mathematica1"/>
                        </a:rPr>
                        <m:t> </m:t>
                      </m:r>
                      <m:r>
                        <m:rPr>
                          <m:sty m:val="p"/>
                        </m:rPr>
                        <a:rPr lang="en-US" sz="2400" b="0" i="0" smtClean="0">
                          <a:latin typeface="Cambria Math"/>
                          <a:ea typeface="Cambria Math"/>
                          <a:sym typeface="Mathematica1"/>
                        </a:rPr>
                        <m:t>Loss</m:t>
                      </m:r>
                      <m:r>
                        <a:rPr lang="en-US" sz="2400" i="1">
                          <a:latin typeface="Cambria Math"/>
                          <a:ea typeface="Cambria Math"/>
                          <a:sym typeface="Mathematica1"/>
                        </a:rPr>
                        <m:t>≤</m:t>
                      </m:r>
                      <m:f>
                        <m:fPr>
                          <m:ctrlPr>
                            <a:rPr lang="en-US" sz="2400" i="1">
                              <a:latin typeface="Cambria Math"/>
                              <a:ea typeface="Cambria Math"/>
                              <a:sym typeface="Mathematica1"/>
                            </a:rPr>
                          </m:ctrlPr>
                        </m:fPr>
                        <m:num>
                          <m:r>
                            <a:rPr lang="en-US" sz="2400" i="1">
                              <a:latin typeface="Cambria Math"/>
                              <a:ea typeface="Cambria Math"/>
                              <a:sym typeface="Mathematica1"/>
                            </a:rPr>
                            <m:t>𝑚</m:t>
                          </m:r>
                        </m:num>
                        <m:den>
                          <m:r>
                            <a:rPr lang="en-US" sz="2400" i="1">
                              <a:latin typeface="Cambria Math"/>
                              <a:ea typeface="Cambria Math"/>
                              <a:sym typeface="Mathematica1"/>
                            </a:rPr>
                            <m:t>𝑚𝑘𝑡</m:t>
                          </m:r>
                        </m:den>
                      </m:f>
                      <m:r>
                        <a:rPr lang="en-US" sz="2400" i="1">
                          <a:latin typeface="Cambria Math"/>
                          <a:ea typeface="Cambria Math"/>
                          <a:sym typeface="Mathematica1"/>
                        </a:rPr>
                        <m:t>=</m:t>
                      </m:r>
                      <m:r>
                        <a:rPr lang="en-US" sz="2400" i="1">
                          <a:latin typeface="Cambria Math"/>
                          <a:ea typeface="Cambria Math"/>
                          <a:sym typeface="Mathematica1"/>
                        </a:rPr>
                        <m:t>𝛾</m:t>
                      </m:r>
                    </m:oMath>
                  </m:oMathPara>
                </a14:m>
                <a:endParaRPr lang="en-US" sz="2400" dirty="0">
                  <a:latin typeface="Book Antiqua" pitchFamily="18" charset="0"/>
                  <a:sym typeface="Mathematica1"/>
                </a:endParaRPr>
              </a:p>
              <a:p>
                <a:pPr>
                  <a:buFont typeface="Arial" charset="0"/>
                  <a:buChar char="•"/>
                </a:pPr>
                <a:endParaRPr lang="en-US" sz="2400" dirty="0">
                  <a:latin typeface="Book Antiqua" pitchFamily="18" charset="0"/>
                </a:endParaRPr>
              </a:p>
            </p:txBody>
          </p:sp>
        </mc:Choice>
        <mc:Fallback xmlns="">
          <p:sp>
            <p:nvSpPr>
              <p:cNvPr id="18" name="TextBox 17"/>
              <p:cNvSpPr txBox="1">
                <a:spLocks noRot="1" noChangeAspect="1" noMove="1" noResize="1" noEditPoints="1" noAdjustHandles="1" noChangeArrowheads="1" noChangeShapeType="1" noTextEdit="1"/>
              </p:cNvSpPr>
              <p:nvPr/>
            </p:nvSpPr>
            <p:spPr bwMode="auto">
              <a:xfrm>
                <a:off x="411480" y="3785910"/>
                <a:ext cx="8305800" cy="2571538"/>
              </a:xfrm>
              <a:prstGeom prst="rect">
                <a:avLst/>
              </a:prstGeom>
              <a:blipFill rotWithShape="1">
                <a:blip r:embed="rId5"/>
                <a:stretch>
                  <a:fillRect l="-1175" r="-1689"/>
                </a:stretch>
              </a:blipFill>
              <a:ln w="9525">
                <a:noFill/>
                <a:miter lim="800000"/>
                <a:headEnd/>
                <a:tailEnd/>
              </a:ln>
            </p:spPr>
            <p:txBody>
              <a:bodyPr/>
              <a:lstStyle/>
              <a:p>
                <a:r>
                  <a:rPr lang="en-US">
                    <a:noFill/>
                  </a:rPr>
                  <a:t> </a:t>
                </a:r>
              </a:p>
            </p:txBody>
          </p:sp>
        </mc:Fallback>
      </mc:AlternateContent>
      <p:sp>
        <p:nvSpPr>
          <p:cNvPr id="19" name="Rectangle 18"/>
          <p:cNvSpPr/>
          <p:nvPr/>
        </p:nvSpPr>
        <p:spPr>
          <a:xfrm>
            <a:off x="4419600" y="2457806"/>
            <a:ext cx="533400" cy="1428394"/>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67400" y="2457807"/>
            <a:ext cx="838200" cy="1428393"/>
          </a:xfrm>
          <a:prstGeom prst="rect">
            <a:avLst/>
          </a:prstGeom>
          <a:solidFill>
            <a:schemeClr val="tx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781800" y="2457806"/>
            <a:ext cx="1828800" cy="1428394"/>
          </a:xfrm>
          <a:prstGeom prst="rect">
            <a:avLst/>
          </a:prstGeom>
          <a:solidFill>
            <a:schemeClr val="tx1">
              <a:alpha val="0"/>
            </a:scheme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2495837"/>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6" descr="http://image.shutterstock.com/display_pic_with_logo/368086/368086,1267510249,1/stock-photo-police-officer-writing-a-traffic-citation-477688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5309" y="3172003"/>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165166"/>
            <a:ext cx="533400" cy="53080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us.123rf.com/400wm/400/400/bluehand/bluehand1108/bluehand110800003/10129523-summer-sunny-day-vector-graph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1220" y="2514600"/>
            <a:ext cx="533400" cy="53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77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 presetClass="entr" presetSubtype="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P spid="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a:t>Inefficient Regret Minimization Algorithm</a:t>
            </a:r>
          </a:p>
        </p:txBody>
      </p:sp>
      <p:sp>
        <p:nvSpPr>
          <p:cNvPr id="4" name="Slide Number Placeholder 3"/>
          <p:cNvSpPr>
            <a:spLocks noGrp="1"/>
          </p:cNvSpPr>
          <p:nvPr>
            <p:ph type="sldNum" sz="quarter" idx="4294967295"/>
          </p:nvPr>
        </p:nvSpPr>
        <p:spPr>
          <a:xfrm>
            <a:off x="8129016" y="5734050"/>
            <a:ext cx="609600" cy="521208"/>
          </a:xfrm>
          <a:prstGeom prst="rect">
            <a:avLst/>
          </a:prstGeom>
        </p:spPr>
        <p:txBody>
          <a:bodyPr/>
          <a:lstStyle/>
          <a:p>
            <a:pPr>
              <a:defRPr/>
            </a:pPr>
            <a:fld id="{43748800-A88E-4FE0-B144-19C31A986EB3}" type="slidenum">
              <a:rPr lang="en-US"/>
              <a:pPr>
                <a:defRPr/>
              </a:pPr>
              <a:t>46</a:t>
            </a:fld>
            <a:endParaRPr lang="en-US"/>
          </a:p>
        </p:txBody>
      </p:sp>
      <mc:AlternateContent xmlns:mc="http://schemas.openxmlformats.org/markup-compatibility/2006" xmlns:a14="http://schemas.microsoft.com/office/drawing/2010/main">
        <mc:Choice Requires="a14">
          <p:sp>
            <p:nvSpPr>
              <p:cNvPr id="11" name="Oval 10"/>
              <p:cNvSpPr/>
              <p:nvPr/>
            </p:nvSpPr>
            <p:spPr>
              <a:xfrm>
                <a:off x="2150535" y="143637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m>
                        <m:mPr>
                          <m:mcs>
                            <m:mc>
                              <m:mcPr>
                                <m:count m:val="2"/>
                                <m:mcJc m:val="center"/>
                              </m:mcPr>
                            </m:mc>
                          </m:mcs>
                          <m:ctrlPr>
                            <a:rPr lang="en-US" sz="2400" b="0" i="1" smtClean="0">
                              <a:latin typeface="Cambria Math"/>
                            </a:rPr>
                          </m:ctrlPr>
                        </m:mPr>
                        <m:mr>
                          <m:e>
                            <m:r>
                              <m:rPr>
                                <m:brk m:alnAt="7"/>
                              </m:rPr>
                              <a:rPr lang="en-US" sz="2400" b="0" i="1" smtClean="0">
                                <a:latin typeface="Cambria Math"/>
                              </a:rPr>
                              <m:t> </m:t>
                            </m:r>
                            <m:r>
                              <a:rPr lang="en-US" sz="2400" b="0" i="1" smtClean="0">
                                <a:latin typeface="Cambria Math"/>
                              </a:rPr>
                              <m:t> ,</m:t>
                            </m:r>
                          </m:e>
                          <m:e/>
                        </m:mr>
                      </m:m>
                      <m:r>
                        <a:rPr lang="en-US" sz="2400" b="0" i="1" smtClean="0">
                          <a:latin typeface="Cambria Math"/>
                        </a:rPr>
                        <m:t>,…,   </m:t>
                      </m:r>
                    </m:oMath>
                  </m:oMathPara>
                </a14:m>
                <a:endParaRPr lang="en-US" sz="2400" baseline="-25000" dirty="0"/>
              </a:p>
            </p:txBody>
          </p:sp>
        </mc:Choice>
        <mc:Fallback xmlns="">
          <p:sp>
            <p:nvSpPr>
              <p:cNvPr id="11" name="Oval 10"/>
              <p:cNvSpPr>
                <a:spLocks noRot="1" noChangeAspect="1" noMove="1" noResize="1" noEditPoints="1" noAdjustHandles="1" noChangeArrowheads="1" noChangeShapeType="1" noTextEdit="1"/>
              </p:cNvSpPr>
              <p:nvPr/>
            </p:nvSpPr>
            <p:spPr>
              <a:xfrm>
                <a:off x="2150535" y="1436370"/>
                <a:ext cx="2667000" cy="1295400"/>
              </a:xfrm>
              <a:prstGeom prst="ellipse">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val 11"/>
              <p:cNvSpPr/>
              <p:nvPr/>
            </p:nvSpPr>
            <p:spPr>
              <a:xfrm>
                <a:off x="5884335" y="1417320"/>
                <a:ext cx="26670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a:rPr>
                        <m:t>,…,  ,</m:t>
                      </m:r>
                    </m:oMath>
                  </m:oMathPara>
                </a14:m>
                <a:endParaRPr lang="en-US" sz="2400" baseline="-25000" dirty="0"/>
              </a:p>
            </p:txBody>
          </p:sp>
        </mc:Choice>
        <mc:Fallback xmlns="">
          <p:sp>
            <p:nvSpPr>
              <p:cNvPr id="12" name="Oval 11"/>
              <p:cNvSpPr>
                <a:spLocks noRot="1" noChangeAspect="1" noMove="1" noResize="1" noEditPoints="1" noAdjustHandles="1" noChangeArrowheads="1" noChangeShapeType="1" noTextEdit="1"/>
              </p:cNvSpPr>
              <p:nvPr/>
            </p:nvSpPr>
            <p:spPr>
              <a:xfrm>
                <a:off x="5884335" y="1417320"/>
                <a:ext cx="2667000" cy="1295400"/>
              </a:xfrm>
              <a:prstGeom prst="ellipse">
                <a:avLst/>
              </a:prstGeom>
              <a:blipFill rotWithShape="1">
                <a:blip r:embed="rId4"/>
                <a:stretch>
                  <a:fillRect/>
                </a:stretch>
              </a:blipFill>
            </p:spPr>
            <p:txBody>
              <a:bodyPr/>
              <a:lstStyle/>
              <a:p>
                <a:r>
                  <a:rPr lang="en-US">
                    <a:noFill/>
                  </a:rPr>
                  <a:t> </a:t>
                </a:r>
              </a:p>
            </p:txBody>
          </p:sp>
        </mc:Fallback>
      </mc:AlternateContent>
      <p:cxnSp>
        <p:nvCxnSpPr>
          <p:cNvPr id="13" name="Straight Arrow Connector 12"/>
          <p:cNvCxnSpPr>
            <a:stCxn id="11" idx="6"/>
            <a:endCxn id="12" idx="2"/>
          </p:cNvCxnSpPr>
          <p:nvPr/>
        </p:nvCxnSpPr>
        <p:spPr>
          <a:xfrm flipV="1">
            <a:off x="4817535" y="2065020"/>
            <a:ext cx="1066800" cy="19050"/>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pic>
        <p:nvPicPr>
          <p:cNvPr id="14"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1535" y="1838925"/>
            <a:ext cx="352591" cy="49028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8359" y="187226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7935" y="1862742"/>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6" descr="http://image.shutterstock.com/display_pic_with_logo/368086/368086,1267510249,1/stock-photo-police-officer-writing-a-traffic-citation-4776885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140" y="1396815"/>
            <a:ext cx="441491" cy="6139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6735" y="1853217"/>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us.123rf.com/400wm/400/400/bluehand/bluehand1108/bluehand110800003/10129523-summer-sunny-day-vector-graphi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7835" y="1838923"/>
            <a:ext cx="425676" cy="423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6" descr="http://image.shutterstock.com/display_pic_with_logo/368086/368086,1267510249,1/stock-photo-police-officer-writing-a-traffic-citation-4776885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5535" y="1796058"/>
            <a:ext cx="352591" cy="490289"/>
          </a:xfrm>
          <a:prstGeom prst="rect">
            <a:avLst/>
          </a:prstGeom>
          <a:noFill/>
          <a:extLst>
            <a:ext uri="{909E8E84-426E-40DD-AFC4-6F175D3DCCD1}">
              <a14:hiddenFill xmlns:a14="http://schemas.microsoft.com/office/drawing/2010/main">
                <a:solidFill>
                  <a:srgbClr val="FFFFFF"/>
                </a:solidFill>
              </a14:hiddenFill>
            </a:ext>
          </a:extLst>
        </p:spPr>
      </p:pic>
      <p:sp>
        <p:nvSpPr>
          <p:cNvPr id="21" name="Down Arrow 20"/>
          <p:cNvSpPr/>
          <p:nvPr/>
        </p:nvSpPr>
        <p:spPr>
          <a:xfrm>
            <a:off x="4924971" y="2262528"/>
            <a:ext cx="577660" cy="10305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3290037930"/>
              </p:ext>
            </p:extLst>
          </p:nvPr>
        </p:nvGraphicFramePr>
        <p:xfrm>
          <a:off x="2233885" y="3481586"/>
          <a:ext cx="6071916" cy="1768360"/>
        </p:xfrm>
        <a:graphic>
          <a:graphicData uri="http://schemas.openxmlformats.org/drawingml/2006/table">
            <a:tbl>
              <a:tblPr firstRow="1" bandRow="1">
                <a:tableStyleId>{5C22544A-7EE6-4342-B048-85BDC9FD1C3A}</a:tableStyleId>
              </a:tblPr>
              <a:tblGrid>
                <a:gridCol w="1423715"/>
                <a:gridCol w="1524000"/>
                <a:gridCol w="1606222"/>
                <a:gridCol w="1517979"/>
              </a:tblGrid>
              <a:tr h="577215">
                <a:tc>
                  <a:txBody>
                    <a:bodyPr/>
                    <a:lstStyle/>
                    <a:p>
                      <a:endParaRPr lang="en-US" dirty="0"/>
                    </a:p>
                  </a:txBody>
                  <a:tcPr/>
                </a:tc>
                <a:tc>
                  <a:txBody>
                    <a:bodyPr/>
                    <a:lstStyle/>
                    <a:p>
                      <a:endParaRPr lang="en-US" dirty="0"/>
                    </a:p>
                  </a:txBody>
                  <a:tcPr/>
                </a:tc>
                <a:tc>
                  <a:txBody>
                    <a:bodyPr/>
                    <a:lstStyle/>
                    <a:p>
                      <a:r>
                        <a:rPr lang="en-US" dirty="0" smtClean="0"/>
                        <a:t>         …</a:t>
                      </a:r>
                      <a:endParaRPr lang="en-US" dirty="0"/>
                    </a:p>
                  </a:txBody>
                  <a:tcPr/>
                </a:tc>
                <a:tc>
                  <a:txBody>
                    <a:bodyPr/>
                    <a:lstStyle/>
                    <a:p>
                      <a:endParaRPr lang="en-US" dirty="0"/>
                    </a:p>
                  </a:txBody>
                  <a:tcPr/>
                </a:tc>
              </a:tr>
              <a:tr h="408290">
                <a:tc>
                  <a:txBody>
                    <a:bodyPr/>
                    <a:lstStyle/>
                    <a:p>
                      <a:r>
                        <a:rPr lang="en-US" dirty="0" smtClean="0"/>
                        <a:t>f</a:t>
                      </a:r>
                      <a:r>
                        <a:rPr lang="en-US" baseline="-25000" dirty="0" smtClean="0"/>
                        <a:t>1</a:t>
                      </a:r>
                      <a:endParaRPr lang="en-US" baseline="-25000" dirty="0"/>
                    </a:p>
                  </a:txBody>
                  <a:tcPr/>
                </a:tc>
                <a:tc>
                  <a:txBody>
                    <a:bodyPr/>
                    <a:lstStyle/>
                    <a:p>
                      <a:endParaRPr lang="en-US" dirty="0"/>
                    </a:p>
                  </a:txBody>
                  <a:tcPr/>
                </a:tc>
                <a:tc>
                  <a:txBody>
                    <a:bodyPr/>
                    <a:lstStyle/>
                    <a:p>
                      <a:endParaRPr lang="en-US"/>
                    </a:p>
                  </a:txBody>
                  <a:tcPr/>
                </a:tc>
                <a:tc>
                  <a:txBody>
                    <a:bodyPr/>
                    <a:lstStyle/>
                    <a:p>
                      <a:endParaRPr lang="en-US"/>
                    </a:p>
                  </a:txBody>
                  <a:tcPr/>
                </a:tc>
              </a:tr>
              <a:tr h="417095">
                <a:tc>
                  <a:txBody>
                    <a:bodyPr/>
                    <a:lstStyle/>
                    <a:p>
                      <a:r>
                        <a:rPr lang="en-US" dirty="0" smtClean="0"/>
                        <a:t>f</a:t>
                      </a:r>
                      <a:r>
                        <a:rPr lang="en-US" baseline="-25000" dirty="0" smtClean="0"/>
                        <a:t>2</a:t>
                      </a:r>
                      <a:endParaRPr lang="en-US" baseline="-25000" dirty="0"/>
                    </a:p>
                  </a:txBody>
                  <a:tcPr/>
                </a:tc>
                <a:tc>
                  <a:txBody>
                    <a:bodyPr/>
                    <a:lstStyle/>
                    <a:p>
                      <a:endParaRPr lang="en-US"/>
                    </a:p>
                  </a:txBody>
                  <a:tcPr/>
                </a:tc>
                <a:tc>
                  <a:txBody>
                    <a:bodyPr/>
                    <a:lstStyle/>
                    <a:p>
                      <a:endParaRPr lang="en-US"/>
                    </a:p>
                  </a:txBody>
                  <a:tcPr/>
                </a:tc>
                <a:tc>
                  <a:txBody>
                    <a:bodyPr/>
                    <a:lstStyle/>
                    <a:p>
                      <a:endParaRPr lang="en-US"/>
                    </a:p>
                  </a:txBody>
                  <a:tcPr/>
                </a:tc>
              </a:tr>
              <a:tr h="297413">
                <a:tc>
                  <a:txBody>
                    <a:bodyPr/>
                    <a:lstStyle/>
                    <a:p>
                      <a:r>
                        <a:rPr lang="en-US" dirty="0" smtClean="0"/>
                        <a:t>…</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bl>
          </a:graphicData>
        </a:graphic>
      </p:graphicFrame>
      <p:sp>
        <p:nvSpPr>
          <p:cNvPr id="27" name="TextBox 26"/>
          <p:cNvSpPr txBox="1"/>
          <p:nvPr/>
        </p:nvSpPr>
        <p:spPr>
          <a:xfrm>
            <a:off x="256553" y="1216411"/>
            <a:ext cx="2274982" cy="646331"/>
          </a:xfrm>
          <a:prstGeom prst="rect">
            <a:avLst/>
          </a:prstGeom>
          <a:noFill/>
        </p:spPr>
        <p:txBody>
          <a:bodyPr wrap="none" rtlCol="0">
            <a:spAutoFit/>
          </a:bodyPr>
          <a:lstStyle/>
          <a:p>
            <a:r>
              <a:rPr lang="en-US" dirty="0" smtClean="0"/>
              <a:t>Bounded Memory-m</a:t>
            </a:r>
          </a:p>
          <a:p>
            <a:r>
              <a:rPr lang="en-US" dirty="0" smtClean="0"/>
              <a:t>Game</a:t>
            </a:r>
            <a:endParaRPr lang="en-US" dirty="0"/>
          </a:p>
        </p:txBody>
      </p:sp>
      <p:pic>
        <p:nvPicPr>
          <p:cNvPr id="29"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3562" y="3549586"/>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150994" y="4208026"/>
            <a:ext cx="1556836" cy="369332"/>
          </a:xfrm>
          <a:prstGeom prst="rect">
            <a:avLst/>
          </a:prstGeom>
          <a:noFill/>
          <a:scene3d>
            <a:camera prst="orthographicFront">
              <a:rot lat="0" lon="0" rev="5400000"/>
            </a:camera>
            <a:lightRig rig="threePt" dir="t"/>
          </a:scene3d>
        </p:spPr>
        <p:txBody>
          <a:bodyPr wrap="none" rtlCol="0">
            <a:spAutoFit/>
          </a:bodyPr>
          <a:lstStyle/>
          <a:p>
            <a:r>
              <a:rPr lang="en-US" dirty="0" smtClean="0"/>
              <a:t>fixed strategy</a:t>
            </a:r>
            <a:endParaRPr lang="en-US" dirty="0"/>
          </a:p>
        </p:txBody>
      </p:sp>
      <p:pic>
        <p:nvPicPr>
          <p:cNvPr id="32" name="Picture 22" descr="http://bipolarbearnz.files.wordpress.com/2011/08/police_man_vecto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0600" y="3941623"/>
            <a:ext cx="699464" cy="932618"/>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350520" y="2923782"/>
            <a:ext cx="1877437" cy="369332"/>
          </a:xfrm>
          <a:prstGeom prst="rect">
            <a:avLst/>
          </a:prstGeom>
          <a:noFill/>
        </p:spPr>
        <p:txBody>
          <a:bodyPr wrap="none" rtlCol="0">
            <a:spAutoFit/>
          </a:bodyPr>
          <a:lstStyle/>
          <a:p>
            <a:r>
              <a:rPr lang="en-US" dirty="0" smtClean="0"/>
              <a:t>Repeated Game</a:t>
            </a:r>
            <a:endParaRPr lang="en-US" dirty="0"/>
          </a:p>
        </p:txBody>
      </p:sp>
      <p:pic>
        <p:nvPicPr>
          <p:cNvPr id="34"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57088" y="3549586"/>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43040" y="3545538"/>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4556" y="3577677"/>
            <a:ext cx="296825" cy="40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13" descr="http://www.countrylegends1009.com/upload/tourists-cartoo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082" y="3577677"/>
            <a:ext cx="414912" cy="40713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4034" y="3573629"/>
            <a:ext cx="303002" cy="411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4724400" y="3048533"/>
            <a:ext cx="3979335" cy="2209267"/>
          </a:xfrm>
          <a:prstGeom prst="wedgeRectCallout">
            <a:avLst>
              <a:gd name="adj1" fmla="val -116605"/>
              <a:gd name="adj2" fmla="val 1288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Standard Regret Minimization algorithms maintain weight for each expert.</a:t>
            </a:r>
          </a:p>
          <a:p>
            <a:pPr algn="ctr"/>
            <a:endParaRPr lang="en-US" sz="2000" dirty="0"/>
          </a:p>
          <a:p>
            <a:r>
              <a:rPr lang="en-US" sz="2000" b="1" dirty="0" smtClean="0"/>
              <a:t>Inefficient: </a:t>
            </a:r>
            <a:r>
              <a:rPr lang="en-US" sz="2000" dirty="0" smtClean="0"/>
              <a:t>Exponentially many fixed strategies! </a:t>
            </a:r>
            <a:endParaRPr lang="en-US" sz="2000" dirty="0"/>
          </a:p>
        </p:txBody>
      </p:sp>
      <p:sp>
        <p:nvSpPr>
          <p:cNvPr id="40" name="TextBox 39"/>
          <p:cNvSpPr txBox="1">
            <a:spLocks noChangeArrowheads="1"/>
          </p:cNvSpPr>
          <p:nvPr/>
        </p:nvSpPr>
        <p:spPr bwMode="auto">
          <a:xfrm>
            <a:off x="381000" y="5381923"/>
            <a:ext cx="8382000" cy="2923877"/>
          </a:xfrm>
          <a:prstGeom prst="rect">
            <a:avLst/>
          </a:prstGeom>
          <a:noFill/>
          <a:ln w="9525">
            <a:noFill/>
            <a:miter lim="800000"/>
            <a:headEnd/>
            <a:tailEnd/>
          </a:ln>
        </p:spPr>
        <p:txBody>
          <a:bodyPr wrap="square">
            <a:spAutoFit/>
          </a:bodyPr>
          <a:lstStyle/>
          <a:p>
            <a:pPr>
              <a:buFont typeface="Arial" charset="0"/>
              <a:buChar char="•"/>
            </a:pPr>
            <a:r>
              <a:rPr lang="en-US" sz="2200" dirty="0" smtClean="0">
                <a:latin typeface="Book Antiqua" pitchFamily="18" charset="0"/>
                <a:sym typeface="Mathematica1"/>
              </a:rPr>
              <a:t>Use </a:t>
            </a:r>
            <a:r>
              <a:rPr lang="en-US" sz="2200" dirty="0">
                <a:latin typeface="Book Antiqua" pitchFamily="18" charset="0"/>
                <a:sym typeface="Mathematica1"/>
              </a:rPr>
              <a:t>standard regret minimization algorithm for repeated </a:t>
            </a:r>
            <a:r>
              <a:rPr lang="en-US" sz="2200" dirty="0" smtClean="0">
                <a:latin typeface="Book Antiqua" pitchFamily="18" charset="0"/>
                <a:sym typeface="Mathematica1"/>
              </a:rPr>
              <a:t>games </a:t>
            </a:r>
            <a:r>
              <a:rPr lang="en-US" sz="2200" dirty="0">
                <a:latin typeface="Book Antiqua" pitchFamily="18" charset="0"/>
                <a:sym typeface="Mathematica1"/>
              </a:rPr>
              <a:t>of imperfect information </a:t>
            </a:r>
            <a:r>
              <a:rPr lang="en-US" sz="2200" dirty="0"/>
              <a:t>[AK04, McMahanB04,K05,FKM05]</a:t>
            </a:r>
            <a:endParaRPr lang="en-US" sz="2200" dirty="0">
              <a:latin typeface="Book Antiqua" pitchFamily="18" charset="0"/>
              <a:sym typeface="Mathematica1"/>
            </a:endParaRPr>
          </a:p>
          <a:p>
            <a:endParaRPr lang="en-US" sz="2000" dirty="0" smtClean="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buFont typeface="Arial" charset="0"/>
              <a:buChar char="•"/>
            </a:pPr>
            <a:endParaRPr lang="en-US" sz="2400" dirty="0">
              <a:latin typeface="Book Antiqua" pitchFamily="18" charset="0"/>
              <a:sym typeface="Mathematica1"/>
            </a:endParaRPr>
          </a:p>
          <a:p>
            <a:pPr algn="ctr"/>
            <a:endParaRPr lang="en-US" sz="2400" dirty="0">
              <a:latin typeface="Book Antiqua" pitchFamily="18" charset="0"/>
            </a:endParaRPr>
          </a:p>
          <a:p>
            <a:endParaRPr lang="en-US" sz="2400" dirty="0">
              <a:latin typeface="Book Antiqua" pitchFamily="18" charset="0"/>
              <a:sym typeface="Mathematica1"/>
            </a:endParaRPr>
          </a:p>
        </p:txBody>
      </p:sp>
    </p:spTree>
    <p:extLst>
      <p:ext uri="{BB962C8B-B14F-4D97-AF65-F5344CB8AC3E}">
        <p14:creationId xmlns:p14="http://schemas.microsoft.com/office/powerpoint/2010/main" val="75330621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47</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84979479"/>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endParaRPr lang="en-US" dirty="0"/>
                        </a:p>
                      </a:txBody>
                      <a:tcPr/>
                    </a:tc>
                    <a:tc>
                      <a:txBody>
                        <a:bodyPr/>
                        <a:lstStyle/>
                        <a:p>
                          <a:r>
                            <a:rPr lang="en-US" dirty="0" smtClean="0"/>
                            <a:t>Hard (Remark 2)</a:t>
                          </a:r>
                          <a:endParaRPr lang="en-US" dirty="0"/>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84979479"/>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2"/>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2"/>
                          <a:stretch>
                            <a:fillRect l="-200" t="-204762" r="-150000" b="-72381"/>
                          </a:stretch>
                        </a:blipFill>
                      </a:tcPr>
                    </a:tc>
                    <a:tc>
                      <a:txBody>
                        <a:bodyPr/>
                        <a:lstStyle/>
                        <a:p>
                          <a:r>
                            <a:rPr lang="en-US" dirty="0" smtClean="0"/>
                            <a:t>Hard (Theorem 1)</a:t>
                          </a:r>
                          <a:endParaRPr lang="en-US" dirty="0"/>
                        </a:p>
                      </a:txBody>
                      <a:tcPr/>
                    </a:tc>
                    <a:tc>
                      <a:txBody>
                        <a:bodyPr/>
                        <a:lstStyle/>
                        <a:p>
                          <a:r>
                            <a:rPr lang="en-US" dirty="0" smtClean="0"/>
                            <a:t>Hard (Remark 2)</a:t>
                          </a:r>
                          <a:endParaRPr lang="en-US" dirty="0"/>
                        </a:p>
                      </a:txBody>
                      <a:tcPr/>
                    </a:tc>
                  </a:tr>
                  <a:tr h="370840">
                    <a:tc>
                      <a:txBody>
                        <a:bodyPr/>
                        <a:lstStyle/>
                        <a:p>
                          <a:endParaRPr lang="en-US"/>
                        </a:p>
                      </a:txBody>
                      <a:tcPr>
                        <a:blipFill rotWithShape="1">
                          <a:blip r:embed="rId2"/>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3" y="4267200"/>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4036367"/>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28" name="TextBox 27"/>
          <p:cNvSpPr txBox="1"/>
          <p:nvPr/>
        </p:nvSpPr>
        <p:spPr>
          <a:xfrm>
            <a:off x="990600" y="4704685"/>
            <a:ext cx="4698787" cy="369332"/>
          </a:xfrm>
          <a:prstGeom prst="rect">
            <a:avLst/>
          </a:prstGeom>
          <a:noFill/>
        </p:spPr>
        <p:txBody>
          <a:bodyPr wrap="none" rtlCol="0">
            <a:spAutoFit/>
          </a:bodyPr>
          <a:lstStyle/>
          <a:p>
            <a:r>
              <a:rPr lang="en-US" dirty="0" smtClean="0">
                <a:solidFill>
                  <a:srgbClr val="FF0000"/>
                </a:solidFill>
              </a:rPr>
              <a:t>X – No Regret Minimization Algorithm Exists</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extBox 28"/>
              <p:cNvSpPr txBox="1"/>
              <p:nvPr/>
            </p:nvSpPr>
            <p:spPr>
              <a:xfrm>
                <a:off x="990600" y="5040868"/>
                <a:ext cx="7651582" cy="400687"/>
              </a:xfrm>
              <a:prstGeom prst="rect">
                <a:avLst/>
              </a:prstGeom>
              <a:noFill/>
            </p:spPr>
            <p:txBody>
              <a:bodyPr wrap="none" rtlCol="0">
                <a:spAutoFit/>
              </a:bodyPr>
              <a:lstStyle/>
              <a:p>
                <a:r>
                  <a:rPr lang="en-US" dirty="0" smtClean="0"/>
                  <a:t>Hard – unless </a:t>
                </a:r>
                <a14:m>
                  <m:oMath xmlns:m="http://schemas.openxmlformats.org/officeDocument/2006/math">
                    <m:r>
                      <a:rPr lang="en-US" b="0" i="1" smtClean="0">
                        <a:latin typeface="Cambria Math"/>
                      </a:rPr>
                      <m:t>𝑁𝑃</m:t>
                    </m:r>
                    <m:r>
                      <a:rPr lang="en-US" b="0" i="1" smtClean="0">
                        <a:latin typeface="Cambria Math"/>
                        <a:ea typeface="Cambria Math"/>
                      </a:rPr>
                      <m:t>≠</m:t>
                    </m:r>
                    <m:r>
                      <a:rPr lang="en-US" b="0" i="1" smtClean="0">
                        <a:latin typeface="Cambria Math"/>
                        <a:ea typeface="Cambria Math"/>
                      </a:rPr>
                      <m:t>𝑅𝑃</m:t>
                    </m:r>
                  </m:oMath>
                </a14:m>
                <a:r>
                  <a:rPr lang="en-US" dirty="0" smtClean="0"/>
                  <a:t> no regret minimization algorithm is efficient in </a:t>
                </a:r>
                <a14:m>
                  <m:oMath xmlns:m="http://schemas.openxmlformats.org/officeDocument/2006/math">
                    <m:f>
                      <m:fPr>
                        <m:type m:val="skw"/>
                        <m:ctrlPr>
                          <a:rPr lang="en-US" sz="2000" i="1" smtClean="0">
                            <a:latin typeface="Cambria Math"/>
                          </a:rPr>
                        </m:ctrlPr>
                      </m:fPr>
                      <m:num>
                        <m:r>
                          <a:rPr lang="en-US" sz="2000" b="0" i="1" smtClean="0">
                            <a:latin typeface="Cambria Math"/>
                          </a:rPr>
                          <m:t>1</m:t>
                        </m:r>
                      </m:num>
                      <m:den>
                        <m:r>
                          <a:rPr lang="en-US" sz="2000" i="1" smtClean="0">
                            <a:latin typeface="Cambria Math"/>
                            <a:ea typeface="Cambria Math"/>
                          </a:rPr>
                          <m:t>𝛾</m:t>
                        </m:r>
                      </m:den>
                    </m:f>
                  </m:oMath>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90600" y="5040868"/>
                <a:ext cx="7651582" cy="400687"/>
              </a:xfrm>
              <a:prstGeom prst="rect">
                <a:avLst/>
              </a:prstGeom>
              <a:blipFill rotWithShape="1">
                <a:blip r:embed="rId3"/>
                <a:stretch>
                  <a:fillRect l="-717" t="-113636" r="-7092" b="-180303"/>
                </a:stretch>
              </a:blipFill>
            </p:spPr>
            <p:txBody>
              <a:bodyPr/>
              <a:lstStyle/>
              <a:p>
                <a:r>
                  <a:rPr lang="en-US">
                    <a:noFill/>
                  </a:rPr>
                  <a:t> </a:t>
                </a:r>
              </a:p>
            </p:txBody>
          </p:sp>
        </mc:Fallback>
      </mc:AlternateContent>
      <p:sp>
        <p:nvSpPr>
          <p:cNvPr id="30" name="TextBox 29"/>
          <p:cNvSpPr txBox="1"/>
          <p:nvPr/>
        </p:nvSpPr>
        <p:spPr>
          <a:xfrm>
            <a:off x="990600" y="5345668"/>
            <a:ext cx="6053901" cy="369332"/>
          </a:xfrm>
          <a:prstGeom prst="rect">
            <a:avLst/>
          </a:prstGeom>
          <a:noFill/>
        </p:spPr>
        <p:txBody>
          <a:bodyPr wrap="none" rtlCol="0">
            <a:spAutoFit/>
          </a:bodyPr>
          <a:lstStyle/>
          <a:p>
            <a:r>
              <a:rPr lang="en-US" dirty="0" smtClean="0">
                <a:solidFill>
                  <a:srgbClr val="00B050"/>
                </a:solidFill>
              </a:rPr>
              <a:t>APX – efficient approximate regret minimization algorithm</a:t>
            </a:r>
            <a:endParaRPr lang="en-US" dirty="0">
              <a:solidFill>
                <a:srgbClr val="00B050"/>
              </a:solidFill>
            </a:endParaRPr>
          </a:p>
        </p:txBody>
      </p:sp>
    </p:spTree>
    <p:extLst>
      <p:ext uri="{BB962C8B-B14F-4D97-AF65-F5344CB8AC3E}">
        <p14:creationId xmlns:p14="http://schemas.microsoft.com/office/powerpoint/2010/main" val="5854122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48</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00433822"/>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c>
                      <a:txBody>
                        <a:bodyPr/>
                        <a:lstStyle/>
                        <a:p>
                          <a:r>
                            <a:rPr lang="en-US" dirty="0" smtClean="0"/>
                            <a:t>Hard (Remark 2)</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00433822"/>
                  </p:ext>
                </p:extLst>
              </p:nvPr>
            </p:nvGraphicFramePr>
            <p:xfrm>
              <a:off x="990600" y="16002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2"/>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2"/>
                          <a:stretch>
                            <a:fillRect l="-200" t="-204762" r="-150000" b="-72381"/>
                          </a:stretch>
                        </a:blipFill>
                      </a:tcPr>
                    </a:tc>
                    <a:tc>
                      <a:txBody>
                        <a:bodyPr/>
                        <a:lstStyle/>
                        <a:p>
                          <a:r>
                            <a:rPr lang="en-US" dirty="0" smtClean="0"/>
                            <a:t>Hard (Theorem 1</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c>
                      <a:txBody>
                        <a:bodyPr/>
                        <a:lstStyle/>
                        <a:p>
                          <a:r>
                            <a:rPr lang="en-US" dirty="0" smtClean="0"/>
                            <a:t>Hard (Remark 2</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00B050"/>
                              </a:solidFill>
                            </a:rPr>
                            <a:t>APX (New!)</a:t>
                          </a:r>
                        </a:p>
                      </a:txBody>
                      <a:tcPr/>
                    </a:tc>
                  </a:tr>
                  <a:tr h="370840">
                    <a:tc>
                      <a:txBody>
                        <a:bodyPr/>
                        <a:lstStyle/>
                        <a:p>
                          <a:endParaRPr lang="en-US"/>
                        </a:p>
                      </a:txBody>
                      <a:tcPr>
                        <a:blipFill rotWithShape="1">
                          <a:blip r:embed="rId2"/>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3" y="4267200"/>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600" y="4036367"/>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28" name="TextBox 27"/>
          <p:cNvSpPr txBox="1"/>
          <p:nvPr/>
        </p:nvSpPr>
        <p:spPr>
          <a:xfrm>
            <a:off x="990600" y="4704685"/>
            <a:ext cx="4698787" cy="369332"/>
          </a:xfrm>
          <a:prstGeom prst="rect">
            <a:avLst/>
          </a:prstGeom>
          <a:noFill/>
        </p:spPr>
        <p:txBody>
          <a:bodyPr wrap="none" rtlCol="0">
            <a:spAutoFit/>
          </a:bodyPr>
          <a:lstStyle/>
          <a:p>
            <a:r>
              <a:rPr lang="en-US" dirty="0" smtClean="0">
                <a:solidFill>
                  <a:srgbClr val="FF0000"/>
                </a:solidFill>
              </a:rPr>
              <a:t>X – No Regret Minimization Algorithm Exists</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extBox 28"/>
              <p:cNvSpPr txBox="1"/>
              <p:nvPr/>
            </p:nvSpPr>
            <p:spPr>
              <a:xfrm>
                <a:off x="990600" y="5040868"/>
                <a:ext cx="7651582" cy="400687"/>
              </a:xfrm>
              <a:prstGeom prst="rect">
                <a:avLst/>
              </a:prstGeom>
              <a:noFill/>
            </p:spPr>
            <p:txBody>
              <a:bodyPr wrap="none" rtlCol="0">
                <a:spAutoFit/>
              </a:bodyPr>
              <a:lstStyle/>
              <a:p>
                <a:r>
                  <a:rPr lang="en-US" dirty="0" smtClean="0"/>
                  <a:t>Hard – unless </a:t>
                </a:r>
                <a14:m>
                  <m:oMath xmlns:m="http://schemas.openxmlformats.org/officeDocument/2006/math">
                    <m:r>
                      <a:rPr lang="en-US" b="0" i="1" smtClean="0">
                        <a:latin typeface="Cambria Math"/>
                      </a:rPr>
                      <m:t>𝑁𝑃</m:t>
                    </m:r>
                    <m:r>
                      <a:rPr lang="en-US" b="0" i="1" smtClean="0">
                        <a:latin typeface="Cambria Math"/>
                        <a:ea typeface="Cambria Math"/>
                      </a:rPr>
                      <m:t>≠</m:t>
                    </m:r>
                    <m:r>
                      <a:rPr lang="en-US" b="0" i="1" smtClean="0">
                        <a:latin typeface="Cambria Math"/>
                        <a:ea typeface="Cambria Math"/>
                      </a:rPr>
                      <m:t>𝑅𝑃</m:t>
                    </m:r>
                  </m:oMath>
                </a14:m>
                <a:r>
                  <a:rPr lang="en-US" dirty="0" smtClean="0"/>
                  <a:t> no regret minimization algorithm is efficient in </a:t>
                </a:r>
                <a14:m>
                  <m:oMath xmlns:m="http://schemas.openxmlformats.org/officeDocument/2006/math">
                    <m:f>
                      <m:fPr>
                        <m:type m:val="skw"/>
                        <m:ctrlPr>
                          <a:rPr lang="en-US" sz="2000" i="1" smtClean="0">
                            <a:latin typeface="Cambria Math"/>
                          </a:rPr>
                        </m:ctrlPr>
                      </m:fPr>
                      <m:num>
                        <m:r>
                          <a:rPr lang="en-US" sz="2000" b="0" i="1" smtClean="0">
                            <a:latin typeface="Cambria Math"/>
                          </a:rPr>
                          <m:t>1</m:t>
                        </m:r>
                      </m:num>
                      <m:den>
                        <m:r>
                          <a:rPr lang="en-US" sz="2000" i="1" smtClean="0">
                            <a:latin typeface="Cambria Math"/>
                            <a:ea typeface="Cambria Math"/>
                          </a:rPr>
                          <m:t>𝛾</m:t>
                        </m:r>
                      </m:den>
                    </m:f>
                  </m:oMath>
                </a14:m>
                <a:endParaRPr lang="en-US" sz="2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990600" y="5040868"/>
                <a:ext cx="7651582" cy="400687"/>
              </a:xfrm>
              <a:prstGeom prst="rect">
                <a:avLst/>
              </a:prstGeom>
              <a:blipFill rotWithShape="1">
                <a:blip r:embed="rId3"/>
                <a:stretch>
                  <a:fillRect l="-717" t="-113636" r="-7092" b="-180303"/>
                </a:stretch>
              </a:blipFill>
            </p:spPr>
            <p:txBody>
              <a:bodyPr/>
              <a:lstStyle/>
              <a:p>
                <a:r>
                  <a:rPr lang="en-US">
                    <a:noFill/>
                  </a:rPr>
                  <a:t> </a:t>
                </a:r>
              </a:p>
            </p:txBody>
          </p:sp>
        </mc:Fallback>
      </mc:AlternateContent>
      <p:sp>
        <p:nvSpPr>
          <p:cNvPr id="30" name="TextBox 29"/>
          <p:cNvSpPr txBox="1"/>
          <p:nvPr/>
        </p:nvSpPr>
        <p:spPr>
          <a:xfrm>
            <a:off x="990600" y="5345668"/>
            <a:ext cx="6733575" cy="369332"/>
          </a:xfrm>
          <a:prstGeom prst="rect">
            <a:avLst/>
          </a:prstGeom>
          <a:noFill/>
        </p:spPr>
        <p:txBody>
          <a:bodyPr wrap="none" rtlCol="0">
            <a:spAutoFit/>
          </a:bodyPr>
          <a:lstStyle/>
          <a:p>
            <a:r>
              <a:rPr lang="en-US" dirty="0" smtClean="0">
                <a:solidFill>
                  <a:srgbClr val="00B050"/>
                </a:solidFill>
              </a:rPr>
              <a:t>APX – efficient approximate regret minimization algorithm in n, k</a:t>
            </a:r>
            <a:endParaRPr lang="en-US" dirty="0">
              <a:solidFill>
                <a:srgbClr val="00B050"/>
              </a:solidFill>
            </a:endParaRPr>
          </a:p>
        </p:txBody>
      </p:sp>
    </p:spTree>
    <p:extLst>
      <p:ext uri="{BB962C8B-B14F-4D97-AF65-F5344CB8AC3E}">
        <p14:creationId xmlns:p14="http://schemas.microsoft.com/office/powerpoint/2010/main" val="843322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Technical Results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49</a:t>
            </a:fld>
            <a:endParaRPr lang="en-US">
              <a:solidFill>
                <a:srgbClr val="464653"/>
              </a:solidFill>
            </a:endParaRPr>
          </a:p>
        </p:txBody>
      </p:sp>
      <p:sp>
        <p:nvSpPr>
          <p:cNvPr id="6" name="Content Placeholder 13"/>
          <p:cNvSpPr txBox="1">
            <a:spLocks/>
          </p:cNvSpPr>
          <p:nvPr/>
        </p:nvSpPr>
        <p:spPr>
          <a:xfrm>
            <a:off x="457200" y="1371600"/>
            <a:ext cx="8229600" cy="470916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a:p>
            <a:pPr marL="0" indent="0" fontAlgn="auto">
              <a:spcAft>
                <a:spcPts val="0"/>
              </a:spcAft>
              <a:buClr>
                <a:srgbClr val="727CA3"/>
              </a:buClr>
              <a:buNone/>
            </a:pPr>
            <a:endParaRPr lang="en-US" dirty="0" smtClean="0">
              <a:solidFill>
                <a:prstClr val="black"/>
              </a:solidFill>
            </a:endParaRPr>
          </a:p>
          <a:p>
            <a:pPr fontAlgn="auto">
              <a:spcAft>
                <a:spcPts val="0"/>
              </a:spcAft>
              <a:buClr>
                <a:srgbClr val="727CA3"/>
              </a:buClr>
            </a:pPr>
            <a:endParaRPr lang="en-US" dirty="0">
              <a:solidFill>
                <a:prstClr val="black"/>
              </a:solidFill>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635921716"/>
                  </p:ext>
                </p:extLst>
              </p:nvPr>
            </p:nvGraphicFramePr>
            <p:xfrm>
              <a:off x="990600" y="1600200"/>
              <a:ext cx="7620000" cy="209493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𝟏</m:t>
                                            </m:r>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𝟏</m:t>
                                            </m:r>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𝒇</m:t>
                                            </m:r>
                                            <m:d>
                                              <m:dPr>
                                                <m:ctrlPr>
                                                  <a:rPr lang="en-US" b="1" i="1" smtClean="0">
                                                    <a:solidFill>
                                                      <a:srgbClr val="00B050"/>
                                                    </a:solidFill>
                                                    <a:latin typeface="Cambria Math"/>
                                                  </a:rPr>
                                                </m:ctrlPr>
                                              </m:dPr>
                                              <m:e>
                                                <m:r>
                                                  <a:rPr lang="en-US" b="1" i="1" smtClean="0">
                                                    <a:solidFill>
                                                      <a:srgbClr val="00B050"/>
                                                    </a:solidFill>
                                                    <a:latin typeface="Cambria Math"/>
                                                  </a:rPr>
                                                  <m:t>𝒌</m:t>
                                                </m:r>
                                              </m:e>
                                            </m:d>
                                          </m:num>
                                          <m:den>
                                            <m:r>
                                              <a:rPr lang="en-US" b="1" i="1" smtClean="0">
                                                <a:solidFill>
                                                  <a:srgbClr val="00B050"/>
                                                </a:solidFill>
                                                <a:latin typeface="Cambria Math"/>
                                                <a:ea typeface="Cambria Math"/>
                                              </a:rPr>
                                              <m:t>𝜸</m:t>
                                            </m:r>
                                          </m:den>
                                        </m:f>
                                      </m:e>
                                    </m:d>
                                  </m:sup>
                                </m:sSup>
                              </m:oMath>
                            </m:oMathPara>
                          </a14:m>
                          <a:endParaRPr lang="en-US" b="1" dirty="0">
                            <a:solidFill>
                              <a:srgbClr val="00B050"/>
                            </a:solidFill>
                          </a:endParaRPr>
                        </a:p>
                      </a:txBody>
                      <a:tcPr/>
                    </a:tc>
                    <a:tc>
                      <a:txBody>
                        <a:bodyPr/>
                        <a:lstStyle/>
                        <a:p>
                          <a:pPr/>
                          <a14:m>
                            <m:oMathPara xmlns:m="http://schemas.openxmlformats.org/officeDocument/2006/math">
                              <m:oMathParaPr>
                                <m:jc m:val="centerGroup"/>
                              </m:oMathParaPr>
                              <m:oMath xmlns:m="http://schemas.openxmlformats.org/officeDocument/2006/math">
                                <m:sSup>
                                  <m:sSupPr>
                                    <m:ctrlPr>
                                      <a:rPr lang="en-US" b="1" i="1" smtClean="0">
                                        <a:solidFill>
                                          <a:srgbClr val="00B050"/>
                                        </a:solidFill>
                                        <a:latin typeface="Cambria Math"/>
                                      </a:rPr>
                                    </m:ctrlPr>
                                  </m:sSupPr>
                                  <m:e>
                                    <m:r>
                                      <a:rPr lang="en-US" b="1" i="1" smtClean="0">
                                        <a:solidFill>
                                          <a:srgbClr val="00B050"/>
                                        </a:solidFill>
                                        <a:latin typeface="Cambria Math"/>
                                      </a:rPr>
                                      <m:t>𝒏</m:t>
                                    </m:r>
                                  </m:e>
                                  <m:sup>
                                    <m:r>
                                      <a:rPr lang="en-US" b="1" i="1" smtClean="0">
                                        <a:solidFill>
                                          <a:srgbClr val="00B050"/>
                                        </a:solidFill>
                                        <a:latin typeface="Cambria Math"/>
                                      </a:rPr>
                                      <m:t>𝑶</m:t>
                                    </m:r>
                                    <m:d>
                                      <m:dPr>
                                        <m:ctrlPr>
                                          <a:rPr lang="en-US" b="1" i="1" smtClean="0">
                                            <a:solidFill>
                                              <a:srgbClr val="00B050"/>
                                            </a:solidFill>
                                            <a:latin typeface="Cambria Math"/>
                                          </a:rPr>
                                        </m:ctrlPr>
                                      </m:dPr>
                                      <m:e>
                                        <m:f>
                                          <m:fPr>
                                            <m:type m:val="skw"/>
                                            <m:ctrlPr>
                                              <a:rPr lang="en-US" b="1" i="1" smtClean="0">
                                                <a:solidFill>
                                                  <a:srgbClr val="00B050"/>
                                                </a:solidFill>
                                                <a:latin typeface="Cambria Math"/>
                                              </a:rPr>
                                            </m:ctrlPr>
                                          </m:fPr>
                                          <m:num>
                                            <m:r>
                                              <a:rPr lang="en-US" b="1" i="1" smtClean="0">
                                                <a:solidFill>
                                                  <a:srgbClr val="00B050"/>
                                                </a:solidFill>
                                                <a:latin typeface="Cambria Math"/>
                                              </a:rPr>
                                              <m:t>𝒇</m:t>
                                            </m:r>
                                            <m:d>
                                              <m:dPr>
                                                <m:ctrlPr>
                                                  <a:rPr lang="en-US" b="1" i="1" smtClean="0">
                                                    <a:solidFill>
                                                      <a:srgbClr val="00B050"/>
                                                    </a:solidFill>
                                                    <a:latin typeface="Cambria Math"/>
                                                  </a:rPr>
                                                </m:ctrlPr>
                                              </m:dPr>
                                              <m:e>
                                                <m:r>
                                                  <a:rPr lang="en-US" b="1" i="1" smtClean="0">
                                                    <a:solidFill>
                                                      <a:srgbClr val="00B050"/>
                                                    </a:solidFill>
                                                    <a:latin typeface="Cambria Math"/>
                                                  </a:rPr>
                                                  <m:t>𝒌</m:t>
                                                </m:r>
                                              </m:e>
                                            </m:d>
                                          </m:num>
                                          <m:den>
                                            <m:r>
                                              <a:rPr lang="en-US" b="1" i="1" smtClean="0">
                                                <a:solidFill>
                                                  <a:srgbClr val="00B050"/>
                                                </a:solidFill>
                                                <a:latin typeface="Cambria Math"/>
                                                <a:ea typeface="Cambria Math"/>
                                              </a:rPr>
                                              <m:t>𝜸</m:t>
                                            </m:r>
                                          </m:den>
                                        </m:f>
                                      </m:e>
                                    </m:d>
                                  </m:sup>
                                </m:sSup>
                              </m:oMath>
                            </m:oMathPara>
                          </a14:m>
                          <a:endParaRPr lang="en-US" b="1" dirty="0" smtClean="0">
                            <a:solidFill>
                              <a:srgbClr val="00B050"/>
                            </a:solidFill>
                          </a:endParaRPr>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635921716"/>
                  </p:ext>
                </p:extLst>
              </p:nvPr>
            </p:nvGraphicFramePr>
            <p:xfrm>
              <a:off x="990600" y="1600200"/>
              <a:ext cx="7620000" cy="209493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440500">
                    <a:tc>
                      <a:txBody>
                        <a:bodyPr/>
                        <a:lstStyle/>
                        <a:p>
                          <a:endParaRPr lang="en-US"/>
                        </a:p>
                      </a:txBody>
                      <a:tcPr>
                        <a:blipFill rotWithShape="1">
                          <a:blip r:embed="rId2"/>
                          <a:stretch>
                            <a:fillRect l="-200" t="-152778" r="-150000" b="-251389"/>
                          </a:stretch>
                        </a:blipFill>
                      </a:tcPr>
                    </a:tc>
                    <a:tc>
                      <a:txBody>
                        <a:bodyPr/>
                        <a:lstStyle/>
                        <a:p>
                          <a:endParaRPr lang="en-US"/>
                        </a:p>
                      </a:txBody>
                      <a:tcPr>
                        <a:blipFill rotWithShape="1">
                          <a:blip r:embed="rId2"/>
                          <a:stretch>
                            <a:fillRect l="-133600" t="-152778" r="-100000" b="-251389"/>
                          </a:stretch>
                        </a:blipFill>
                      </a:tcPr>
                    </a:tc>
                    <a:tc>
                      <a:txBody>
                        <a:bodyPr/>
                        <a:lstStyle/>
                        <a:p>
                          <a:endParaRPr lang="en-US"/>
                        </a:p>
                      </a:txBody>
                      <a:tcPr>
                        <a:blipFill rotWithShape="1">
                          <a:blip r:embed="rId2"/>
                          <a:stretch>
                            <a:fillRect l="-233600" t="-152778" b="-251389"/>
                          </a:stretch>
                        </a:blipFill>
                      </a:tcPr>
                    </a:tc>
                  </a:tr>
                  <a:tr h="640080">
                    <a:tc>
                      <a:txBody>
                        <a:bodyPr/>
                        <a:lstStyle/>
                        <a:p>
                          <a:endParaRPr lang="en-US"/>
                        </a:p>
                      </a:txBody>
                      <a:tcPr>
                        <a:blipFill rotWithShape="1">
                          <a:blip r:embed="rId2"/>
                          <a:stretch>
                            <a:fillRect l="-200" t="-173333" r="-150000" b="-72381"/>
                          </a:stretch>
                        </a:blipFill>
                      </a:tcPr>
                    </a:tc>
                    <a:tc>
                      <a:txBody>
                        <a:bodyPr/>
                        <a:lstStyle/>
                        <a:p>
                          <a:endParaRPr lang="en-US"/>
                        </a:p>
                      </a:txBody>
                      <a:tcPr>
                        <a:blipFill rotWithShape="1">
                          <a:blip r:embed="rId2"/>
                          <a:stretch>
                            <a:fillRect l="-133600" t="-173333" r="-100000" b="-72381"/>
                          </a:stretch>
                        </a:blipFill>
                      </a:tcPr>
                    </a:tc>
                    <a:tc>
                      <a:txBody>
                        <a:bodyPr/>
                        <a:lstStyle/>
                        <a:p>
                          <a:endParaRPr lang="en-US"/>
                        </a:p>
                      </a:txBody>
                      <a:tcPr>
                        <a:blipFill rotWithShape="1">
                          <a:blip r:embed="rId2"/>
                          <a:stretch>
                            <a:fillRect l="-233600" t="-173333" b="-72381"/>
                          </a:stretch>
                        </a:blipFill>
                      </a:tcPr>
                    </a:tc>
                  </a:tr>
                  <a:tr h="370840">
                    <a:tc>
                      <a:txBody>
                        <a:bodyPr/>
                        <a:lstStyle/>
                        <a:p>
                          <a:endParaRPr lang="en-US"/>
                        </a:p>
                      </a:txBody>
                      <a:tcPr>
                        <a:blipFill rotWithShape="1">
                          <a:blip r:embed="rId2"/>
                          <a:stretch>
                            <a:fillRect l="-200" t="-470492"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cxnSp>
        <p:nvCxnSpPr>
          <p:cNvPr id="8" name="Straight Arrow Connector 7"/>
          <p:cNvCxnSpPr>
            <a:stCxn id="25" idx="3"/>
          </p:cNvCxnSpPr>
          <p:nvPr/>
        </p:nvCxnSpPr>
        <p:spPr>
          <a:xfrm>
            <a:off x="2048902" y="4064615"/>
            <a:ext cx="6561697" cy="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38200" y="2209800"/>
            <a:ext cx="0" cy="1676400"/>
          </a:xfrm>
          <a:prstGeom prst="straightConnector1">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90599" y="3833782"/>
            <a:ext cx="1058303" cy="461665"/>
          </a:xfrm>
          <a:prstGeom prst="rect">
            <a:avLst/>
          </a:prstGeom>
          <a:noFill/>
        </p:spPr>
        <p:txBody>
          <a:bodyPr wrap="none" rtlCol="0">
            <a:spAutoFit/>
          </a:bodyPr>
          <a:lstStyle/>
          <a:p>
            <a:r>
              <a:rPr lang="en-US" sz="2400" dirty="0" smtClean="0">
                <a:solidFill>
                  <a:srgbClr val="00B050"/>
                </a:solidFill>
              </a:rPr>
              <a:t>Easier</a:t>
            </a:r>
            <a:endParaRPr lang="en-US" sz="2400" dirty="0">
              <a:solidFill>
                <a:srgbClr val="00B050"/>
              </a:solidFill>
            </a:endParaRPr>
          </a:p>
        </p:txBody>
      </p:sp>
      <p:sp>
        <p:nvSpPr>
          <p:cNvPr id="30" name="TextBox 29"/>
          <p:cNvSpPr txBox="1"/>
          <p:nvPr/>
        </p:nvSpPr>
        <p:spPr>
          <a:xfrm>
            <a:off x="304800" y="4419600"/>
            <a:ext cx="8581195" cy="1200329"/>
          </a:xfrm>
          <a:prstGeom prst="rect">
            <a:avLst/>
          </a:prstGeom>
          <a:noFill/>
        </p:spPr>
        <p:txBody>
          <a:bodyPr wrap="none" rtlCol="0">
            <a:spAutoFit/>
          </a:bodyPr>
          <a:lstStyle/>
          <a:p>
            <a:r>
              <a:rPr lang="en-US" sz="2400" dirty="0" smtClean="0">
                <a:solidFill>
                  <a:srgbClr val="00B050"/>
                </a:solidFill>
              </a:rPr>
              <a:t>Ideas: Implicit weight representation + Dynamic Programming</a:t>
            </a:r>
          </a:p>
          <a:p>
            <a:endParaRPr lang="en-US" sz="2400" dirty="0" smtClean="0">
              <a:solidFill>
                <a:srgbClr val="00B050"/>
              </a:solidFill>
            </a:endParaRPr>
          </a:p>
          <a:p>
            <a:r>
              <a:rPr lang="en-US" sz="2400" dirty="0" smtClean="0">
                <a:solidFill>
                  <a:srgbClr val="00B050"/>
                </a:solidFill>
              </a:rPr>
              <a:t>Warning! f(k) is a very large constant!</a:t>
            </a:r>
            <a:endParaRPr lang="en-US" sz="2400" dirty="0">
              <a:solidFill>
                <a:srgbClr val="00B050"/>
              </a:solidFill>
            </a:endParaRPr>
          </a:p>
        </p:txBody>
      </p:sp>
      <p:sp>
        <p:nvSpPr>
          <p:cNvPr id="5" name="Rectangle 4"/>
          <p:cNvSpPr/>
          <p:nvPr/>
        </p:nvSpPr>
        <p:spPr>
          <a:xfrm>
            <a:off x="6309360" y="2209800"/>
            <a:ext cx="2285999" cy="457200"/>
          </a:xfrm>
          <a:prstGeom prst="rect">
            <a:avLst/>
          </a:prstGeom>
          <a:solidFill>
            <a:schemeClr val="tx1">
              <a:alpha val="0"/>
            </a:schemeClr>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004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Speeding Game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a:t>
            </a:fld>
            <a:endParaRPr lang="en-US">
              <a:solidFill>
                <a:srgbClr val="464653"/>
              </a:solidFill>
            </a:endParaRPr>
          </a:p>
        </p:txBody>
      </p:sp>
      <p:sp>
        <p:nvSpPr>
          <p:cNvPr id="4" name="Content Placeholder 3"/>
          <p:cNvSpPr>
            <a:spLocks noGrp="1"/>
          </p:cNvSpPr>
          <p:nvPr>
            <p:ph sz="quarter" idx="1"/>
          </p:nvPr>
        </p:nvSpPr>
        <p:spPr/>
        <p:txBody>
          <a:bodyPr/>
          <a:lstStyle/>
          <a:p>
            <a:endParaRPr lang="en-US" dirty="0"/>
          </a:p>
        </p:txBody>
      </p:sp>
      <p:pic>
        <p:nvPicPr>
          <p:cNvPr id="3074" name="Picture 2" descr="http://blogs.gazette.com/crimeroundup/files/2013/08/speed-tr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3639973" cy="2411483"/>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3773609"/>
            <a:ext cx="1066800" cy="144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descr="http://www.countrylegends1009.com/upload/tourists-carto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67461"/>
            <a:ext cx="1533541" cy="150478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85800" y="5486400"/>
            <a:ext cx="72390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66800" y="5287367"/>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81600" y="5255982"/>
            <a:ext cx="0" cy="50383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3102" y="5807336"/>
            <a:ext cx="962764" cy="369332"/>
          </a:xfrm>
          <a:prstGeom prst="rect">
            <a:avLst/>
          </a:prstGeom>
          <a:noFill/>
        </p:spPr>
        <p:txBody>
          <a:bodyPr wrap="none" rtlCol="0">
            <a:spAutoFit/>
          </a:bodyPr>
          <a:lstStyle/>
          <a:p>
            <a:r>
              <a:rPr lang="en-US" dirty="0" smtClean="0"/>
              <a:t>Week 1</a:t>
            </a:r>
            <a:endParaRPr lang="en-US" dirty="0"/>
          </a:p>
        </p:txBody>
      </p:sp>
      <p:sp>
        <p:nvSpPr>
          <p:cNvPr id="16" name="TextBox 15"/>
          <p:cNvSpPr txBox="1"/>
          <p:nvPr/>
        </p:nvSpPr>
        <p:spPr>
          <a:xfrm>
            <a:off x="2882902" y="5812715"/>
            <a:ext cx="962764" cy="369332"/>
          </a:xfrm>
          <a:prstGeom prst="rect">
            <a:avLst/>
          </a:prstGeom>
          <a:noFill/>
        </p:spPr>
        <p:txBody>
          <a:bodyPr wrap="none" rtlCol="0">
            <a:spAutoFit/>
          </a:bodyPr>
          <a:lstStyle/>
          <a:p>
            <a:r>
              <a:rPr lang="en-US" dirty="0" smtClean="0"/>
              <a:t>Week 2</a:t>
            </a:r>
            <a:endParaRPr lang="en-US" dirty="0"/>
          </a:p>
        </p:txBody>
      </p:sp>
      <p:pic>
        <p:nvPicPr>
          <p:cNvPr id="11" name="Picture 2" descr="http://4.bp.blogspot.com/-R2-GooOpIF8/T-jbz1A-GyI/AAAAAAAABZA/C85WtnCXE9M/s1600/TOURIST+5.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0600" y="3597813"/>
            <a:ext cx="974917" cy="157443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87902" y="5818094"/>
            <a:ext cx="962764" cy="369332"/>
          </a:xfrm>
          <a:prstGeom prst="rect">
            <a:avLst/>
          </a:prstGeom>
          <a:noFill/>
        </p:spPr>
        <p:txBody>
          <a:bodyPr wrap="none" rtlCol="0">
            <a:spAutoFit/>
          </a:bodyPr>
          <a:lstStyle/>
          <a:p>
            <a:r>
              <a:rPr lang="en-US" dirty="0" smtClean="0"/>
              <a:t>Week 3</a:t>
            </a:r>
            <a:endParaRPr lang="en-US" dirty="0"/>
          </a:p>
        </p:txBody>
      </p:sp>
    </p:spTree>
    <p:extLst>
      <p:ext uri="{BB962C8B-B14F-4D97-AF65-F5344CB8AC3E}">
        <p14:creationId xmlns:p14="http://schemas.microsoft.com/office/powerpoint/2010/main" val="2707882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Weights: Outcome Tree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50</a:t>
            </a:fld>
            <a:endParaRPr lang="en-US">
              <a:solidFill>
                <a:srgbClr val="464653"/>
              </a:solidFill>
            </a:endParaRPr>
          </a:p>
        </p:txBody>
      </p:sp>
      <p:sp>
        <p:nvSpPr>
          <p:cNvPr id="4" name="Content Placeholder 3"/>
          <p:cNvSpPr>
            <a:spLocks noGrp="1"/>
          </p:cNvSpPr>
          <p:nvPr>
            <p:ph sz="quarter" idx="1"/>
          </p:nvPr>
        </p:nvSpPr>
        <p:spPr/>
        <p:txBody>
          <a:bodyPr/>
          <a:lstStyle/>
          <a:p>
            <a:pPr marL="0" indent="0">
              <a:buNone/>
            </a:pPr>
            <a:endParaRPr lang="en-US" dirty="0"/>
          </a:p>
          <a:p>
            <a:endParaRPr lang="en-US" dirty="0" smtClean="0"/>
          </a:p>
          <a:p>
            <a:endParaRPr lang="en-US" dirty="0"/>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14"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752600" y="2318266"/>
            <a:ext cx="609600" cy="5758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3818" y="2232937"/>
            <a:ext cx="735507" cy="586463"/>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51976" y="3557574"/>
            <a:ext cx="458599" cy="4618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148840" y="3444308"/>
            <a:ext cx="426036" cy="548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876" y="1777047"/>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p:nvPr/>
        </p:nvCxnSpPr>
        <p:spPr>
          <a:xfrm>
            <a:off x="6858000" y="145542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1" idx="0"/>
          </p:cNvCxnSpPr>
          <p:nvPr/>
        </p:nvCxnSpPr>
        <p:spPr>
          <a:xfrm>
            <a:off x="3847194" y="452223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80576" y="3456762"/>
            <a:ext cx="291547" cy="52530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43535"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354238"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157" y="4107277"/>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305528" y="3829842"/>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651985" y="550568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189487"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43"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4399" y="4019410"/>
            <a:ext cx="547037" cy="410278"/>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872123" y="3642522"/>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51"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268" y="2892803"/>
            <a:ext cx="851259" cy="5639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blogs.gazette.com/crimeroundup/files/2013/08/speed-tra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836" y="2923440"/>
            <a:ext cx="895740" cy="593428"/>
          </a:xfrm>
          <a:prstGeom prst="rect">
            <a:avLst/>
          </a:prstGeom>
          <a:noFill/>
          <a:extLst>
            <a:ext uri="{909E8E84-426E-40DD-AFC4-6F175D3DCCD1}">
              <a14:hiddenFill xmlns:a14="http://schemas.microsoft.com/office/drawing/2010/main">
                <a:solidFill>
                  <a:srgbClr val="FFFFFF"/>
                </a:solidFill>
              </a14:hiddenFill>
            </a:ext>
          </a:extLst>
        </p:spPr>
      </p:pic>
      <p:sp>
        <p:nvSpPr>
          <p:cNvPr id="59" name="&quot;No&quot; Symbol 58"/>
          <p:cNvSpPr/>
          <p:nvPr/>
        </p:nvSpPr>
        <p:spPr>
          <a:xfrm>
            <a:off x="1410575" y="2923440"/>
            <a:ext cx="824521" cy="6341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29" y="4186732"/>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33400" y="3909297"/>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67" name="Picture 8" descr="http://www.centives.net/S/wp-content/uploads/2012/07/071012_0328_SpeedLimit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9863" y="4186732"/>
            <a:ext cx="512677" cy="38450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2129656" y="3887986"/>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70" name="Straight Arrow Connector 69"/>
          <p:cNvCxnSpPr/>
          <p:nvPr/>
        </p:nvCxnSpPr>
        <p:spPr>
          <a:xfrm flipH="1">
            <a:off x="3725540" y="3463277"/>
            <a:ext cx="243309" cy="51227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9326" y="497582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8634" y="495300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2" name="&quot;No&quot; Symbol 81"/>
          <p:cNvSpPr/>
          <p:nvPr/>
        </p:nvSpPr>
        <p:spPr>
          <a:xfrm>
            <a:off x="3269373" y="495300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p:cNvCxnSpPr/>
          <p:nvPr/>
        </p:nvCxnSpPr>
        <p:spPr>
          <a:xfrm flipH="1">
            <a:off x="3353818" y="452223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5" idx="0"/>
          </p:cNvCxnSpPr>
          <p:nvPr/>
        </p:nvCxnSpPr>
        <p:spPr>
          <a:xfrm>
            <a:off x="1089143" y="460122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1275" y="505481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583" y="503199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7" name="&quot;No&quot; Symbol 86"/>
          <p:cNvSpPr/>
          <p:nvPr/>
        </p:nvSpPr>
        <p:spPr>
          <a:xfrm>
            <a:off x="511322" y="503199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Straight Arrow Connector 87"/>
          <p:cNvCxnSpPr/>
          <p:nvPr/>
        </p:nvCxnSpPr>
        <p:spPr>
          <a:xfrm flipH="1">
            <a:off x="595767" y="460122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90" idx="0"/>
          </p:cNvCxnSpPr>
          <p:nvPr/>
        </p:nvCxnSpPr>
        <p:spPr>
          <a:xfrm>
            <a:off x="2599760" y="4645173"/>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1892" y="5098762"/>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5075941"/>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2" name="&quot;No&quot; Symbol 91"/>
          <p:cNvSpPr/>
          <p:nvPr/>
        </p:nvSpPr>
        <p:spPr>
          <a:xfrm>
            <a:off x="2021939" y="5075941"/>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p:cNvCxnSpPr/>
          <p:nvPr/>
        </p:nvCxnSpPr>
        <p:spPr>
          <a:xfrm flipH="1">
            <a:off x="2106384" y="4645173"/>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5" idx="0"/>
          </p:cNvCxnSpPr>
          <p:nvPr/>
        </p:nvCxnSpPr>
        <p:spPr>
          <a:xfrm>
            <a:off x="5419160" y="4429688"/>
            <a:ext cx="311418" cy="519701"/>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1292" y="4949389"/>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4926568"/>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7" name="&quot;No&quot; Symbol 96"/>
          <p:cNvSpPr/>
          <p:nvPr/>
        </p:nvSpPr>
        <p:spPr>
          <a:xfrm>
            <a:off x="4841339" y="4926568"/>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Arrow Connector 97"/>
          <p:cNvCxnSpPr>
            <a:stCxn id="43" idx="2"/>
          </p:cNvCxnSpPr>
          <p:nvPr/>
        </p:nvCxnSpPr>
        <p:spPr>
          <a:xfrm flipH="1">
            <a:off x="4925785" y="4429688"/>
            <a:ext cx="222133" cy="45294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036786" y="1524893"/>
            <a:ext cx="15719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28634" y="378849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08530" y="3605187"/>
            <a:ext cx="1114766" cy="945645"/>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5809" y="382984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898818" y="3876471"/>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4" name="Rectangle 23"/>
              <p:cNvSpPr/>
              <p:nvPr/>
            </p:nvSpPr>
            <p:spPr>
              <a:xfrm>
                <a:off x="7010400" y="3174091"/>
                <a:ext cx="2586157"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b="1" i="1" smtClean="0">
                              <a:solidFill>
                                <a:srgbClr val="00B050"/>
                              </a:solidFill>
                              <a:latin typeface="Cambria Math"/>
                            </a:rPr>
                          </m:ctrlPr>
                        </m:sSupPr>
                        <m:e>
                          <m:r>
                            <a:rPr lang="en-US" sz="4000" b="1" i="1" smtClean="0">
                              <a:solidFill>
                                <a:srgbClr val="00B050"/>
                              </a:solidFill>
                              <a:latin typeface="Cambria Math"/>
                            </a:rPr>
                            <m:t>𝑶</m:t>
                          </m:r>
                          <m:d>
                            <m:dPr>
                              <m:ctrlPr>
                                <a:rPr lang="en-US" sz="4000" b="1" i="1" smtClean="0">
                                  <a:solidFill>
                                    <a:srgbClr val="00B050"/>
                                  </a:solidFill>
                                  <a:latin typeface="Cambria Math"/>
                                </a:rPr>
                              </m:ctrlPr>
                            </m:dPr>
                            <m:e>
                              <m:f>
                                <m:fPr>
                                  <m:ctrlPr>
                                    <a:rPr lang="en-US" sz="4000" b="1" i="1" smtClean="0">
                                      <a:solidFill>
                                        <a:srgbClr val="00B050"/>
                                      </a:solidFill>
                                      <a:latin typeface="Cambria Math"/>
                                    </a:rPr>
                                  </m:ctrlPr>
                                </m:fPr>
                                <m:num>
                                  <m:func>
                                    <m:funcPr>
                                      <m:ctrlPr>
                                        <a:rPr lang="en-US" sz="4000" b="1" i="1" smtClean="0">
                                          <a:solidFill>
                                            <a:srgbClr val="00B050"/>
                                          </a:solidFill>
                                          <a:latin typeface="Cambria Math"/>
                                        </a:rPr>
                                      </m:ctrlPr>
                                    </m:funcPr>
                                    <m:fName>
                                      <m:r>
                                        <m:rPr>
                                          <m:sty m:val="p"/>
                                        </m:rPr>
                                        <a:rPr lang="en-US" sz="4000" b="0" i="0" smtClean="0">
                                          <a:solidFill>
                                            <a:srgbClr val="00B050"/>
                                          </a:solidFill>
                                          <a:latin typeface="Cambria Math"/>
                                        </a:rPr>
                                        <m:t>ln</m:t>
                                      </m:r>
                                    </m:fName>
                                    <m:e>
                                      <m:r>
                                        <a:rPr lang="en-US" sz="4000" b="1" i="1" smtClean="0">
                                          <a:solidFill>
                                            <a:srgbClr val="00B050"/>
                                          </a:solidFill>
                                          <a:latin typeface="Cambria Math"/>
                                        </a:rPr>
                                        <m:t>𝒏</m:t>
                                      </m:r>
                                    </m:e>
                                  </m:func>
                                </m:num>
                                <m:den>
                                  <m:r>
                                    <a:rPr lang="en-US" sz="4000" b="1" i="1" smtClean="0">
                                      <a:solidFill>
                                        <a:srgbClr val="00B050"/>
                                      </a:solidFill>
                                      <a:latin typeface="Cambria Math"/>
                                      <a:ea typeface="Cambria Math"/>
                                    </a:rPr>
                                    <m:t>𝜸</m:t>
                                  </m:r>
                                </m:den>
                              </m:f>
                            </m:e>
                          </m:d>
                        </m:e>
                        <m:sup/>
                      </m:sSup>
                    </m:oMath>
                  </m:oMathPara>
                </a14:m>
                <a:endParaRPr lang="en-US" sz="4000" b="1" dirty="0">
                  <a:solidFill>
                    <a:srgbClr val="00B050"/>
                  </a:solidFill>
                </a:endParaRPr>
              </a:p>
            </p:txBody>
          </p:sp>
        </mc:Choice>
        <mc:Fallback xmlns="">
          <p:sp>
            <p:nvSpPr>
              <p:cNvPr id="24" name="Rectangle 23"/>
              <p:cNvSpPr>
                <a:spLocks noRot="1" noChangeAspect="1" noMove="1" noResize="1" noEditPoints="1" noAdjustHandles="1" noChangeArrowheads="1" noChangeShapeType="1" noTextEdit="1"/>
              </p:cNvSpPr>
              <p:nvPr/>
            </p:nvSpPr>
            <p:spPr>
              <a:xfrm>
                <a:off x="7010400" y="3174091"/>
                <a:ext cx="2586157" cy="1651478"/>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919017" y="2168790"/>
                <a:ext cx="7409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a:rPr>
                        <m:t>𝒘</m:t>
                      </m:r>
                      <m:r>
                        <a:rPr lang="en-US" sz="2400" b="1" i="1" baseline="-25000" smtClean="0">
                          <a:solidFill>
                            <a:srgbClr val="00B050"/>
                          </a:solidFill>
                          <a:latin typeface="Cambria Math"/>
                        </a:rPr>
                        <m:t>𝒖𝒗</m:t>
                      </m:r>
                    </m:oMath>
                  </m:oMathPara>
                </a14:m>
                <a:endParaRPr lang="en-US" sz="2400" b="1" baseline="-250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919017" y="2168790"/>
                <a:ext cx="740907" cy="453137"/>
              </a:xfrm>
              <a:prstGeom prst="rect">
                <a:avLst/>
              </a:prstGeom>
              <a:blipFill rotWithShape="1">
                <a:blip r:embed="rId1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Rectangle 107"/>
              <p:cNvSpPr/>
              <p:nvPr/>
            </p:nvSpPr>
            <p:spPr>
              <a:xfrm>
                <a:off x="6029968" y="4315754"/>
                <a:ext cx="540533" cy="633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𝒘</m:t>
                      </m:r>
                      <m:r>
                        <a:rPr lang="en-US" b="1" i="1" baseline="-25000" smtClean="0">
                          <a:solidFill>
                            <a:srgbClr val="00B050"/>
                          </a:solidFill>
                          <a:latin typeface="Cambria Math"/>
                        </a:rPr>
                        <m:t>𝒔𝒕</m:t>
                      </m:r>
                    </m:oMath>
                  </m:oMathPara>
                </a14:m>
                <a:endParaRPr lang="en-US" b="1" i="1" baseline="-25000" dirty="0" smtClean="0">
                  <a:solidFill>
                    <a:srgbClr val="00B050"/>
                  </a:solidFill>
                  <a:latin typeface="Cambria Math"/>
                </a:endParaRPr>
              </a:p>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a:rPr>
                        <m:t>𝑹</m:t>
                      </m:r>
                      <m:r>
                        <a:rPr lang="en-US" b="1" i="1" baseline="-25000" smtClean="0">
                          <a:solidFill>
                            <a:srgbClr val="00B050"/>
                          </a:solidFill>
                          <a:latin typeface="Cambria Math"/>
                        </a:rPr>
                        <m:t>𝒔𝒕</m:t>
                      </m:r>
                    </m:oMath>
                  </m:oMathPara>
                </a14:m>
                <a:endParaRPr lang="en-US" baseline="-25000" dirty="0"/>
              </a:p>
            </p:txBody>
          </p:sp>
        </mc:Choice>
        <mc:Fallback xmlns="">
          <p:sp>
            <p:nvSpPr>
              <p:cNvPr id="108" name="Rectangle 107"/>
              <p:cNvSpPr>
                <a:spLocks noRot="1" noChangeAspect="1" noMove="1" noResize="1" noEditPoints="1" noAdjustHandles="1" noChangeArrowheads="1" noChangeShapeType="1" noTextEdit="1"/>
              </p:cNvSpPr>
              <p:nvPr/>
            </p:nvSpPr>
            <p:spPr>
              <a:xfrm>
                <a:off x="6029968" y="4315754"/>
                <a:ext cx="540533" cy="633635"/>
              </a:xfrm>
              <a:prstGeom prst="rect">
                <a:avLst/>
              </a:prstGeom>
              <a:blipFill rotWithShape="1">
                <a:blip r:embed="rId14"/>
                <a:stretch>
                  <a:fillRect/>
                </a:stretch>
              </a:blipFill>
            </p:spPr>
            <p:txBody>
              <a:bodyPr/>
              <a:lstStyle/>
              <a:p>
                <a:r>
                  <a:rPr lang="en-US">
                    <a:noFill/>
                  </a:rPr>
                  <a:t> </a:t>
                </a:r>
              </a:p>
            </p:txBody>
          </p:sp>
        </mc:Fallback>
      </mc:AlternateContent>
      <p:cxnSp>
        <p:nvCxnSpPr>
          <p:cNvPr id="29" name="Straight Arrow Connector 28"/>
          <p:cNvCxnSpPr/>
          <p:nvPr/>
        </p:nvCxnSpPr>
        <p:spPr>
          <a:xfrm flipH="1" flipV="1">
            <a:off x="5511292" y="2526168"/>
            <a:ext cx="701128" cy="217160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025543" y="1295400"/>
            <a:ext cx="1680057" cy="1230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often is edge (</a:t>
            </a:r>
            <a:r>
              <a:rPr lang="en-US" dirty="0" err="1" smtClean="0"/>
              <a:t>s,t</a:t>
            </a:r>
            <a:r>
              <a:rPr lang="en-US" dirty="0" smtClean="0"/>
              <a:t>) relevant?</a:t>
            </a:r>
            <a:endParaRPr lang="en-US" dirty="0"/>
          </a:p>
        </p:txBody>
      </p:sp>
      <mc:AlternateContent xmlns:mc="http://schemas.openxmlformats.org/markup-compatibility/2006" xmlns:a14="http://schemas.microsoft.com/office/drawing/2010/main">
        <mc:Choice Requires="a14">
          <p:sp>
            <p:nvSpPr>
              <p:cNvPr id="60" name="Rectangle 59"/>
              <p:cNvSpPr/>
              <p:nvPr/>
            </p:nvSpPr>
            <p:spPr>
              <a:xfrm>
                <a:off x="1743979" y="5791200"/>
                <a:ext cx="3315908" cy="802399"/>
              </a:xfrm>
              <a:prstGeom prst="rect">
                <a:avLst/>
              </a:prstGeom>
            </p:spPr>
            <p:txBody>
              <a:bodyPr wrap="none">
                <a:spAutoFit/>
              </a:bodyPr>
              <a:lstStyle/>
              <a:p>
                <a14:m>
                  <m:oMath xmlns:m="http://schemas.openxmlformats.org/officeDocument/2006/math">
                    <m:sSup>
                      <m:sSupPr>
                        <m:ctrlPr>
                          <a:rPr lang="en-US" sz="4000" b="1" i="1">
                            <a:solidFill>
                              <a:srgbClr val="00B050"/>
                            </a:solidFill>
                            <a:latin typeface="Cambria Math"/>
                          </a:rPr>
                        </m:ctrlPr>
                      </m:sSupPr>
                      <m:e>
                        <m:r>
                          <a:rPr lang="en-US" sz="4000" b="1" i="1">
                            <a:solidFill>
                              <a:srgbClr val="00B050"/>
                            </a:solidFill>
                            <a:latin typeface="Cambria Math"/>
                          </a:rPr>
                          <m:t>𝒏</m:t>
                        </m:r>
                      </m:e>
                      <m:sup>
                        <m:r>
                          <a:rPr lang="en-US" sz="4000" b="1" i="1">
                            <a:solidFill>
                              <a:srgbClr val="00B050"/>
                            </a:solidFill>
                            <a:latin typeface="Cambria Math"/>
                          </a:rPr>
                          <m:t>𝑶</m:t>
                        </m:r>
                        <m:d>
                          <m:dPr>
                            <m:ctrlPr>
                              <a:rPr lang="en-US" sz="4000" b="1" i="1">
                                <a:solidFill>
                                  <a:srgbClr val="00B050"/>
                                </a:solidFill>
                                <a:latin typeface="Cambria Math"/>
                              </a:rPr>
                            </m:ctrlPr>
                          </m:dPr>
                          <m:e>
                            <m:f>
                              <m:fPr>
                                <m:type m:val="skw"/>
                                <m:ctrlPr>
                                  <a:rPr lang="en-US" sz="4000" b="1" i="1">
                                    <a:solidFill>
                                      <a:srgbClr val="00B050"/>
                                    </a:solidFill>
                                    <a:latin typeface="Cambria Math"/>
                                  </a:rPr>
                                </m:ctrlPr>
                              </m:fPr>
                              <m:num>
                                <m:r>
                                  <a:rPr lang="en-US" sz="4000" b="1" i="1">
                                    <a:solidFill>
                                      <a:srgbClr val="00B050"/>
                                    </a:solidFill>
                                    <a:latin typeface="Cambria Math"/>
                                  </a:rPr>
                                  <m:t>𝟏</m:t>
                                </m:r>
                              </m:num>
                              <m:den>
                                <m:r>
                                  <a:rPr lang="en-US" sz="4000" b="1" i="1">
                                    <a:solidFill>
                                      <a:srgbClr val="00B050"/>
                                    </a:solidFill>
                                    <a:latin typeface="Cambria Math"/>
                                    <a:ea typeface="Cambria Math"/>
                                  </a:rPr>
                                  <m:t>𝜸</m:t>
                                </m:r>
                              </m:den>
                            </m:f>
                          </m:e>
                        </m:d>
                      </m:sup>
                    </m:sSup>
                  </m:oMath>
                </a14:m>
                <a:r>
                  <a:rPr lang="en-US" sz="4000" b="1" dirty="0" smtClean="0">
                    <a:solidFill>
                      <a:srgbClr val="00B050"/>
                    </a:solidFill>
                  </a:rPr>
                  <a:t> nodes</a:t>
                </a:r>
                <a:endParaRPr lang="en-US" sz="4000" b="1" dirty="0">
                  <a:solidFill>
                    <a:srgbClr val="00B050"/>
                  </a:solidFill>
                </a:endParaRPr>
              </a:p>
            </p:txBody>
          </p:sp>
        </mc:Choice>
        <mc:Fallback xmlns="">
          <p:sp>
            <p:nvSpPr>
              <p:cNvPr id="60" name="Rectangle 59"/>
              <p:cNvSpPr>
                <a:spLocks noRot="1" noChangeAspect="1" noMove="1" noResize="1" noEditPoints="1" noAdjustHandles="1" noChangeArrowheads="1" noChangeShapeType="1" noTextEdit="1"/>
              </p:cNvSpPr>
              <p:nvPr/>
            </p:nvSpPr>
            <p:spPr>
              <a:xfrm>
                <a:off x="1743979" y="5791200"/>
                <a:ext cx="3315908" cy="802399"/>
              </a:xfrm>
              <a:prstGeom prst="rect">
                <a:avLst/>
              </a:prstGeom>
              <a:blipFill rotWithShape="1">
                <a:blip r:embed="rId15"/>
                <a:stretch>
                  <a:fillRect t="-2273" r="-5515" b="-31061"/>
                </a:stretch>
              </a:blipFill>
            </p:spPr>
            <p:txBody>
              <a:bodyPr/>
              <a:lstStyle/>
              <a:p>
                <a:r>
                  <a:rPr lang="en-US">
                    <a:noFill/>
                  </a:rPr>
                  <a:t> </a:t>
                </a:r>
              </a:p>
            </p:txBody>
          </p:sp>
        </mc:Fallback>
      </mc:AlternateContent>
    </p:spTree>
    <p:extLst>
      <p:ext uri="{BB962C8B-B14F-4D97-AF65-F5344CB8AC3E}">
        <p14:creationId xmlns:p14="http://schemas.microsoft.com/office/powerpoint/2010/main" val="322371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99" grpId="0" animBg="1"/>
      <p:bldP spid="100" grpId="0" animBg="1"/>
      <p:bldP spid="101" grpId="0" animBg="1"/>
      <p:bldP spid="102" grpId="0" animBg="1"/>
      <p:bldP spid="25" grpId="0"/>
      <p:bldP spid="108" grpId="0"/>
      <p:bldP spid="3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Weights: Outcome Tree</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51</a:t>
            </a:fld>
            <a:endParaRPr lang="en-US">
              <a:solidFill>
                <a:srgbClr val="464653"/>
              </a:solidFill>
            </a:endParaRPr>
          </a:p>
        </p:txBody>
      </p:sp>
      <p:sp>
        <p:nvSpPr>
          <p:cNvPr id="4" name="Content Placeholder 3"/>
          <p:cNvSpPr>
            <a:spLocks noGrp="1"/>
          </p:cNvSpPr>
          <p:nvPr>
            <p:ph sz="quarter" idx="1"/>
          </p:nvPr>
        </p:nvSpPr>
        <p:spPr>
          <a:xfrm>
            <a:off x="3833574" y="1246109"/>
            <a:ext cx="2142560" cy="792281"/>
          </a:xfrm>
        </p:spPr>
        <p:txBody>
          <a:bodyPr>
            <a:noAutofit/>
          </a:bodyPr>
          <a:lstStyle/>
          <a:p>
            <a:pPr marL="0" indent="0">
              <a:buNone/>
            </a:pPr>
            <a:r>
              <a:rPr lang="en-US" sz="3200" dirty="0" smtClean="0"/>
              <a:t>Expert: </a:t>
            </a:r>
            <a:r>
              <a:rPr lang="en-US" sz="3200" dirty="0" smtClean="0">
                <a:solidFill>
                  <a:srgbClr val="7030A0"/>
                </a:solidFill>
              </a:rPr>
              <a:t>E</a:t>
            </a:r>
            <a:endParaRPr lang="en-US" sz="3200" dirty="0">
              <a:solidFill>
                <a:srgbClr val="7030A0"/>
              </a:solidFill>
            </a:endParaRPr>
          </a:p>
          <a:p>
            <a:endParaRPr lang="en-US" sz="3200" dirty="0" smtClean="0"/>
          </a:p>
          <a:p>
            <a:endParaRPr lang="en-US" sz="3200" dirty="0"/>
          </a:p>
        </p:txBody>
      </p:sp>
      <p:pic>
        <p:nvPicPr>
          <p:cNvPr id="28"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3914"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a:xfrm flipH="1">
            <a:off x="1752600" y="2318266"/>
            <a:ext cx="609600" cy="575825"/>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3818" y="2232937"/>
            <a:ext cx="735507" cy="586463"/>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951976" y="3557574"/>
            <a:ext cx="458599" cy="46183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 name="Picture 26" descr="http://image.shutterstock.com/display_pic_with_logo/368086/368086,1267510249,1/stock-photo-police-officer-writing-a-traffic-citation-4776885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642250"/>
            <a:ext cx="457200" cy="635752"/>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Arrow Connector 41"/>
          <p:cNvCxnSpPr/>
          <p:nvPr/>
        </p:nvCxnSpPr>
        <p:spPr>
          <a:xfrm>
            <a:off x="2148840" y="3444308"/>
            <a:ext cx="426036" cy="548096"/>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2" descr="http://us.123rf.com/400wm/400/400/bluehand/bluehand1108/bluehand110800003/10129523-summer-sunny-day-vector-graph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4876" y="1777047"/>
            <a:ext cx="471161" cy="468868"/>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p:nvPr/>
        </p:nvCxnSpPr>
        <p:spPr>
          <a:xfrm>
            <a:off x="6515100" y="1447800"/>
            <a:ext cx="38100" cy="4419600"/>
          </a:xfrm>
          <a:prstGeom prst="straightConnector1">
            <a:avLst/>
          </a:prstGeom>
          <a:ln w="6032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71" idx="0"/>
          </p:cNvCxnSpPr>
          <p:nvPr/>
        </p:nvCxnSpPr>
        <p:spPr>
          <a:xfrm>
            <a:off x="3847194" y="4522232"/>
            <a:ext cx="311418" cy="453589"/>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580576" y="3456762"/>
            <a:ext cx="291547" cy="52530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43535"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69" name="TextBox 68"/>
          <p:cNvSpPr txBox="1"/>
          <p:nvPr/>
        </p:nvSpPr>
        <p:spPr>
          <a:xfrm>
            <a:off x="2354238"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72"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157" y="4107277"/>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3305528" y="3829842"/>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sp>
        <p:nvSpPr>
          <p:cNvPr id="75" name="TextBox 74"/>
          <p:cNvSpPr txBox="1"/>
          <p:nvPr/>
        </p:nvSpPr>
        <p:spPr>
          <a:xfrm>
            <a:off x="3651985" y="550568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sp>
        <p:nvSpPr>
          <p:cNvPr id="76" name="TextBox 75"/>
          <p:cNvSpPr txBox="1"/>
          <p:nvPr/>
        </p:nvSpPr>
        <p:spPr>
          <a:xfrm>
            <a:off x="5189487" y="5498068"/>
            <a:ext cx="415498" cy="369332"/>
          </a:xfrm>
          <a:prstGeom prst="rect">
            <a:avLst/>
          </a:prstGeom>
          <a:noFill/>
          <a:scene3d>
            <a:camera prst="orthographicFront">
              <a:rot lat="0" lon="0" rev="5400000"/>
            </a:camera>
            <a:lightRig rig="threePt" dir="t"/>
          </a:scene3d>
        </p:spPr>
        <p:txBody>
          <a:bodyPr wrap="none" rtlCol="0">
            <a:spAutoFit/>
          </a:bodyPr>
          <a:lstStyle/>
          <a:p>
            <a:r>
              <a:rPr lang="en-US" b="1" dirty="0" smtClean="0"/>
              <a:t>…</a:t>
            </a:r>
            <a:endParaRPr lang="en-US" b="1" dirty="0"/>
          </a:p>
        </p:txBody>
      </p:sp>
      <p:pic>
        <p:nvPicPr>
          <p:cNvPr id="43" name="Picture 8" descr="http://www.centives.net/S/wp-content/uploads/2012/07/071012_0328_SpeedLimit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6603" y="4043183"/>
            <a:ext cx="571025" cy="42826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872123" y="3642522"/>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pic>
        <p:nvPicPr>
          <p:cNvPr id="51" name="Picture 2" descr="http://blogs.gazette.com/crimeroundup/files/2013/08/speed-tra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2268" y="2892803"/>
            <a:ext cx="851259" cy="56395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blogs.gazette.com/crimeroundup/files/2013/08/speed-tra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9836" y="2923440"/>
            <a:ext cx="895740" cy="593428"/>
          </a:xfrm>
          <a:prstGeom prst="rect">
            <a:avLst/>
          </a:prstGeom>
          <a:noFill/>
          <a:extLst>
            <a:ext uri="{909E8E84-426E-40DD-AFC4-6F175D3DCCD1}">
              <a14:hiddenFill xmlns:a14="http://schemas.microsoft.com/office/drawing/2010/main">
                <a:solidFill>
                  <a:srgbClr val="FFFFFF"/>
                </a:solidFill>
              </a14:hiddenFill>
            </a:ext>
          </a:extLst>
        </p:spPr>
      </p:pic>
      <p:sp>
        <p:nvSpPr>
          <p:cNvPr id="59" name="&quot;No&quot; Symbol 58"/>
          <p:cNvSpPr/>
          <p:nvPr/>
        </p:nvSpPr>
        <p:spPr>
          <a:xfrm>
            <a:off x="1410575" y="2923440"/>
            <a:ext cx="824521" cy="6341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Picture 10" descr="http://us.123rf.com/400wm/400/400/tootles/tootles0608/tootles060800020/509568-speedometer-reading-40-kp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029" y="4186732"/>
            <a:ext cx="570767" cy="385268"/>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p:cNvSpPr txBox="1"/>
          <p:nvPr/>
        </p:nvSpPr>
        <p:spPr>
          <a:xfrm>
            <a:off x="533400" y="3909297"/>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67" name="Picture 8" descr="http://www.centives.net/S/wp-content/uploads/2012/07/071012_0328_SpeedLimit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9863" y="4186732"/>
            <a:ext cx="512677" cy="384508"/>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2129656" y="3887986"/>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cxnSp>
        <p:nvCxnSpPr>
          <p:cNvPr id="70" name="Straight Arrow Connector 69"/>
          <p:cNvCxnSpPr/>
          <p:nvPr/>
        </p:nvCxnSpPr>
        <p:spPr>
          <a:xfrm flipH="1">
            <a:off x="3725540" y="3463277"/>
            <a:ext cx="243309" cy="51227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1"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39326" y="497582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28634" y="495300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2" name="&quot;No&quot; Symbol 81"/>
          <p:cNvSpPr/>
          <p:nvPr/>
        </p:nvSpPr>
        <p:spPr>
          <a:xfrm>
            <a:off x="3269373" y="495300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3" name="Straight Arrow Connector 82"/>
          <p:cNvCxnSpPr/>
          <p:nvPr/>
        </p:nvCxnSpPr>
        <p:spPr>
          <a:xfrm flipH="1">
            <a:off x="3353818" y="4522232"/>
            <a:ext cx="199518" cy="386834"/>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endCxn id="85" idx="0"/>
          </p:cNvCxnSpPr>
          <p:nvPr/>
        </p:nvCxnSpPr>
        <p:spPr>
          <a:xfrm>
            <a:off x="1089143" y="4601222"/>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1275" y="5054811"/>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0583" y="5031990"/>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87" name="&quot;No&quot; Symbol 86"/>
          <p:cNvSpPr/>
          <p:nvPr/>
        </p:nvSpPr>
        <p:spPr>
          <a:xfrm>
            <a:off x="511322" y="5031990"/>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8" name="Straight Arrow Connector 87"/>
          <p:cNvCxnSpPr/>
          <p:nvPr/>
        </p:nvCxnSpPr>
        <p:spPr>
          <a:xfrm flipH="1">
            <a:off x="595767" y="4601222"/>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90" idx="0"/>
          </p:cNvCxnSpPr>
          <p:nvPr/>
        </p:nvCxnSpPr>
        <p:spPr>
          <a:xfrm>
            <a:off x="2599760" y="4645173"/>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0"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91892" y="5098762"/>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81200" y="5075941"/>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2" name="&quot;No&quot; Symbol 91"/>
          <p:cNvSpPr/>
          <p:nvPr/>
        </p:nvSpPr>
        <p:spPr>
          <a:xfrm>
            <a:off x="2021939" y="5075941"/>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3" name="Straight Arrow Connector 92"/>
          <p:cNvCxnSpPr/>
          <p:nvPr/>
        </p:nvCxnSpPr>
        <p:spPr>
          <a:xfrm flipH="1">
            <a:off x="2106384" y="4645173"/>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5" idx="0"/>
          </p:cNvCxnSpPr>
          <p:nvPr/>
        </p:nvCxnSpPr>
        <p:spPr>
          <a:xfrm>
            <a:off x="5419160" y="4495800"/>
            <a:ext cx="311418" cy="45358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95" name="Picture 2" descr="http://blogs.gazette.com/crimeroundup/files/2013/08/speed-trap.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11292" y="4949389"/>
            <a:ext cx="438572" cy="290554"/>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blogs.gazette.com/crimeroundup/files/2013/08/speed-trap.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0600" y="4926568"/>
            <a:ext cx="504542" cy="334259"/>
          </a:xfrm>
          <a:prstGeom prst="rect">
            <a:avLst/>
          </a:prstGeom>
          <a:noFill/>
          <a:extLst>
            <a:ext uri="{909E8E84-426E-40DD-AFC4-6F175D3DCCD1}">
              <a14:hiddenFill xmlns:a14="http://schemas.microsoft.com/office/drawing/2010/main">
                <a:solidFill>
                  <a:srgbClr val="FFFFFF"/>
                </a:solidFill>
              </a14:hiddenFill>
            </a:ext>
          </a:extLst>
        </p:spPr>
      </p:pic>
      <p:sp>
        <p:nvSpPr>
          <p:cNvPr id="97" name="&quot;No&quot; Symbol 96"/>
          <p:cNvSpPr/>
          <p:nvPr/>
        </p:nvSpPr>
        <p:spPr>
          <a:xfrm>
            <a:off x="4841339" y="4926568"/>
            <a:ext cx="464427" cy="317525"/>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8" name="Straight Arrow Connector 97"/>
          <p:cNvCxnSpPr/>
          <p:nvPr/>
        </p:nvCxnSpPr>
        <p:spPr>
          <a:xfrm flipH="1">
            <a:off x="4925784" y="4495800"/>
            <a:ext cx="199518" cy="386834"/>
          </a:xfrm>
          <a:prstGeom prst="straightConnector1">
            <a:avLst/>
          </a:prstGeom>
          <a:ln w="3492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036786" y="1524893"/>
            <a:ext cx="15719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3228634" y="378849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92952" y="3634454"/>
            <a:ext cx="1114766" cy="945645"/>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295809" y="3829842"/>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898818" y="3876471"/>
            <a:ext cx="1114766" cy="870466"/>
          </a:xfrm>
          <a:prstGeom prst="ellipse">
            <a:avLst/>
          </a:prstGeom>
          <a:solidFill>
            <a:srgbClr val="00B050">
              <a:alpha val="0"/>
            </a:srgbClr>
          </a:solid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5" name="TextBox 24"/>
              <p:cNvSpPr txBox="1"/>
              <p:nvPr/>
            </p:nvSpPr>
            <p:spPr>
              <a:xfrm>
                <a:off x="3919017" y="2168790"/>
                <a:ext cx="740907"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00B050"/>
                          </a:solidFill>
                          <a:latin typeface="Cambria Math"/>
                        </a:rPr>
                        <m:t>𝒘</m:t>
                      </m:r>
                      <m:r>
                        <a:rPr lang="en-US" sz="2400" b="1" i="1" baseline="-25000" smtClean="0">
                          <a:solidFill>
                            <a:srgbClr val="00B050"/>
                          </a:solidFill>
                          <a:latin typeface="Cambria Math"/>
                        </a:rPr>
                        <m:t>𝒖𝒗</m:t>
                      </m:r>
                    </m:oMath>
                  </m:oMathPara>
                </a14:m>
                <a:endParaRPr lang="en-US" sz="2400" b="1" baseline="-25000" dirty="0">
                  <a:solidFill>
                    <a:srgbClr val="00B05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919017" y="2168790"/>
                <a:ext cx="740907" cy="453137"/>
              </a:xfrm>
              <a:prstGeom prst="rect">
                <a:avLst/>
              </a:prstGeom>
              <a:blipFill rotWithShape="1">
                <a:blip r:embed="rId13"/>
                <a:stretch>
                  <a:fillRect b="-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511290" y="1551019"/>
                <a:ext cx="2710422" cy="119160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7030A0"/>
                          </a:solidFill>
                          <a:latin typeface="Cambria Math"/>
                        </a:rPr>
                        <m:t>𝒘</m:t>
                      </m:r>
                      <m:r>
                        <a:rPr lang="en-US" sz="2400" b="1" i="1" baseline="-25000" smtClean="0">
                          <a:solidFill>
                            <a:srgbClr val="7030A0"/>
                          </a:solidFill>
                          <a:latin typeface="Cambria Math"/>
                        </a:rPr>
                        <m:t>𝑬</m:t>
                      </m:r>
                      <m:r>
                        <a:rPr lang="en-US" sz="2400" b="1" i="1">
                          <a:solidFill>
                            <a:srgbClr val="00B050"/>
                          </a:solidFill>
                          <a:latin typeface="Cambria Math"/>
                        </a:rPr>
                        <m:t>=</m:t>
                      </m:r>
                      <m:nary>
                        <m:naryPr>
                          <m:chr m:val="∑"/>
                          <m:ctrlPr>
                            <a:rPr lang="en-US" sz="2400" b="1" i="1" smtClean="0">
                              <a:solidFill>
                                <a:srgbClr val="00B050"/>
                              </a:solidFill>
                              <a:latin typeface="Cambria Math"/>
                            </a:rPr>
                          </m:ctrlPr>
                        </m:naryPr>
                        <m:sub>
                          <m:r>
                            <m:rPr>
                              <m:brk m:alnAt="23"/>
                            </m:rPr>
                            <a:rPr lang="en-US" sz="2400" b="1" i="1" smtClean="0">
                              <a:solidFill>
                                <a:srgbClr val="00B050"/>
                              </a:solidFill>
                              <a:latin typeface="Cambria Math"/>
                            </a:rPr>
                            <m:t>𝒖</m:t>
                          </m:r>
                          <m:r>
                            <a:rPr lang="en-US" sz="2400" b="1" i="1" smtClean="0">
                              <a:solidFill>
                                <a:srgbClr val="00B050"/>
                              </a:solidFill>
                              <a:latin typeface="Cambria Math"/>
                            </a:rPr>
                            <m:t>,</m:t>
                          </m:r>
                          <m:r>
                            <a:rPr lang="en-US" sz="2400" b="1" i="1" smtClean="0">
                              <a:solidFill>
                                <a:srgbClr val="00B050"/>
                              </a:solidFill>
                              <a:latin typeface="Cambria Math"/>
                            </a:rPr>
                            <m:t>𝒗</m:t>
                          </m:r>
                          <m:r>
                            <a:rPr lang="en-US" sz="2400" b="1" i="1" smtClean="0">
                              <a:solidFill>
                                <a:srgbClr val="00B050"/>
                              </a:solidFill>
                              <a:latin typeface="Cambria Math"/>
                              <a:ea typeface="Cambria Math"/>
                            </a:rPr>
                            <m:t>∈</m:t>
                          </m:r>
                          <m:r>
                            <a:rPr lang="en-US" sz="2400" b="1" i="1" smtClean="0">
                              <a:solidFill>
                                <a:srgbClr val="7030A0"/>
                              </a:solidFill>
                              <a:latin typeface="Cambria Math"/>
                              <a:ea typeface="Cambria Math"/>
                            </a:rPr>
                            <m:t>𝑬</m:t>
                          </m:r>
                        </m:sub>
                        <m:sup/>
                        <m:e>
                          <m:r>
                            <a:rPr lang="en-US" sz="2400" b="1" i="1" smtClean="0">
                              <a:solidFill>
                                <a:srgbClr val="00B050"/>
                              </a:solidFill>
                              <a:latin typeface="Cambria Math"/>
                            </a:rPr>
                            <m:t>𝑹</m:t>
                          </m:r>
                          <m:r>
                            <a:rPr lang="en-US" sz="2400" b="1" i="1" baseline="-25000" smtClean="0">
                              <a:solidFill>
                                <a:srgbClr val="00B050"/>
                              </a:solidFill>
                              <a:latin typeface="Cambria Math"/>
                            </a:rPr>
                            <m:t>𝒖𝒗</m:t>
                          </m:r>
                          <m:r>
                            <a:rPr lang="en-US" sz="2400" b="1" i="1">
                              <a:solidFill>
                                <a:srgbClr val="00B050"/>
                              </a:solidFill>
                              <a:latin typeface="Cambria Math"/>
                            </a:rPr>
                            <m:t>𝒘</m:t>
                          </m:r>
                          <m:r>
                            <a:rPr lang="en-US" sz="2400" b="1" i="1" baseline="-25000">
                              <a:solidFill>
                                <a:srgbClr val="00B050"/>
                              </a:solidFill>
                              <a:latin typeface="Cambria Math"/>
                            </a:rPr>
                            <m:t>𝒖𝒗</m:t>
                          </m:r>
                          <m:r>
                            <m:rPr>
                              <m:nor/>
                            </m:rPr>
                            <a:rPr lang="en-US" sz="2400" b="1" baseline="-25000" dirty="0">
                              <a:solidFill>
                                <a:srgbClr val="00B050"/>
                              </a:solidFill>
                            </a:rPr>
                            <m:t> </m:t>
                          </m:r>
                        </m:e>
                      </m:nary>
                    </m:oMath>
                  </m:oMathPara>
                </a14:m>
                <a:endParaRPr lang="en-US" sz="2400" b="1" baseline="-25000" dirty="0">
                  <a:solidFill>
                    <a:srgbClr val="00B05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6511290" y="1551019"/>
                <a:ext cx="2710422" cy="1191608"/>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1743979" y="5791200"/>
                <a:ext cx="3315908" cy="802399"/>
              </a:xfrm>
              <a:prstGeom prst="rect">
                <a:avLst/>
              </a:prstGeom>
            </p:spPr>
            <p:txBody>
              <a:bodyPr wrap="none">
                <a:spAutoFit/>
              </a:bodyPr>
              <a:lstStyle/>
              <a:p>
                <a14:m>
                  <m:oMath xmlns:m="http://schemas.openxmlformats.org/officeDocument/2006/math">
                    <m:sSup>
                      <m:sSupPr>
                        <m:ctrlPr>
                          <a:rPr lang="en-US" sz="4000" b="1" i="1">
                            <a:solidFill>
                              <a:srgbClr val="00B050"/>
                            </a:solidFill>
                            <a:latin typeface="Cambria Math"/>
                          </a:rPr>
                        </m:ctrlPr>
                      </m:sSupPr>
                      <m:e>
                        <m:r>
                          <a:rPr lang="en-US" sz="4000" b="1" i="1">
                            <a:solidFill>
                              <a:srgbClr val="00B050"/>
                            </a:solidFill>
                            <a:latin typeface="Cambria Math"/>
                          </a:rPr>
                          <m:t>𝒏</m:t>
                        </m:r>
                      </m:e>
                      <m:sup>
                        <m:r>
                          <a:rPr lang="en-US" sz="4000" b="1" i="1">
                            <a:solidFill>
                              <a:srgbClr val="00B050"/>
                            </a:solidFill>
                            <a:latin typeface="Cambria Math"/>
                          </a:rPr>
                          <m:t>𝑶</m:t>
                        </m:r>
                        <m:d>
                          <m:dPr>
                            <m:ctrlPr>
                              <a:rPr lang="en-US" sz="4000" b="1" i="1">
                                <a:solidFill>
                                  <a:srgbClr val="00B050"/>
                                </a:solidFill>
                                <a:latin typeface="Cambria Math"/>
                              </a:rPr>
                            </m:ctrlPr>
                          </m:dPr>
                          <m:e>
                            <m:f>
                              <m:fPr>
                                <m:type m:val="skw"/>
                                <m:ctrlPr>
                                  <a:rPr lang="en-US" sz="4000" b="1" i="1">
                                    <a:solidFill>
                                      <a:srgbClr val="00B050"/>
                                    </a:solidFill>
                                    <a:latin typeface="Cambria Math"/>
                                  </a:rPr>
                                </m:ctrlPr>
                              </m:fPr>
                              <m:num>
                                <m:r>
                                  <a:rPr lang="en-US" sz="4000" b="1" i="1">
                                    <a:solidFill>
                                      <a:srgbClr val="00B050"/>
                                    </a:solidFill>
                                    <a:latin typeface="Cambria Math"/>
                                  </a:rPr>
                                  <m:t>𝟏</m:t>
                                </m:r>
                              </m:num>
                              <m:den>
                                <m:r>
                                  <a:rPr lang="en-US" sz="4000" b="1" i="1">
                                    <a:solidFill>
                                      <a:srgbClr val="00B050"/>
                                    </a:solidFill>
                                    <a:latin typeface="Cambria Math"/>
                                    <a:ea typeface="Cambria Math"/>
                                  </a:rPr>
                                  <m:t>𝜸</m:t>
                                </m:r>
                              </m:den>
                            </m:f>
                          </m:e>
                        </m:d>
                      </m:sup>
                    </m:sSup>
                  </m:oMath>
                </a14:m>
                <a:r>
                  <a:rPr lang="en-US" sz="4000" b="1" dirty="0" smtClean="0">
                    <a:solidFill>
                      <a:srgbClr val="00B050"/>
                    </a:solidFill>
                  </a:rPr>
                  <a:t> nodes</a:t>
                </a:r>
                <a:endParaRPr lang="en-US" sz="4000" b="1" dirty="0">
                  <a:solidFill>
                    <a:srgbClr val="00B050"/>
                  </a:solidFill>
                </a:endParaRPr>
              </a:p>
            </p:txBody>
          </p:sp>
        </mc:Choice>
        <mc:Fallback xmlns="">
          <p:sp>
            <p:nvSpPr>
              <p:cNvPr id="61" name="Rectangle 60"/>
              <p:cNvSpPr>
                <a:spLocks noRot="1" noChangeAspect="1" noMove="1" noResize="1" noEditPoints="1" noAdjustHandles="1" noChangeArrowheads="1" noChangeShapeType="1" noTextEdit="1"/>
              </p:cNvSpPr>
              <p:nvPr/>
            </p:nvSpPr>
            <p:spPr>
              <a:xfrm>
                <a:off x="1743979" y="5791200"/>
                <a:ext cx="3315908" cy="802399"/>
              </a:xfrm>
              <a:prstGeom prst="rect">
                <a:avLst/>
              </a:prstGeom>
              <a:blipFill rotWithShape="1">
                <a:blip r:embed="rId15"/>
                <a:stretch>
                  <a:fillRect t="-2273" r="-5515" b="-31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61"/>
              <p:cNvSpPr/>
              <p:nvPr/>
            </p:nvSpPr>
            <p:spPr>
              <a:xfrm>
                <a:off x="6705600" y="3174091"/>
                <a:ext cx="2586157" cy="16514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4000" b="1" i="1" smtClean="0">
                              <a:solidFill>
                                <a:srgbClr val="00B050"/>
                              </a:solidFill>
                              <a:latin typeface="Cambria Math"/>
                            </a:rPr>
                          </m:ctrlPr>
                        </m:sSupPr>
                        <m:e>
                          <m:r>
                            <a:rPr lang="en-US" sz="4000" b="1" i="1" smtClean="0">
                              <a:solidFill>
                                <a:srgbClr val="00B050"/>
                              </a:solidFill>
                              <a:latin typeface="Cambria Math"/>
                            </a:rPr>
                            <m:t>𝑶</m:t>
                          </m:r>
                          <m:d>
                            <m:dPr>
                              <m:ctrlPr>
                                <a:rPr lang="en-US" sz="4000" b="1" i="1" smtClean="0">
                                  <a:solidFill>
                                    <a:srgbClr val="00B050"/>
                                  </a:solidFill>
                                  <a:latin typeface="Cambria Math"/>
                                </a:rPr>
                              </m:ctrlPr>
                            </m:dPr>
                            <m:e>
                              <m:f>
                                <m:fPr>
                                  <m:ctrlPr>
                                    <a:rPr lang="en-US" sz="4000" b="1" i="1" smtClean="0">
                                      <a:solidFill>
                                        <a:srgbClr val="00B050"/>
                                      </a:solidFill>
                                      <a:latin typeface="Cambria Math"/>
                                    </a:rPr>
                                  </m:ctrlPr>
                                </m:fPr>
                                <m:num>
                                  <m:func>
                                    <m:funcPr>
                                      <m:ctrlPr>
                                        <a:rPr lang="en-US" sz="4000" b="1" i="1" smtClean="0">
                                          <a:solidFill>
                                            <a:srgbClr val="00B050"/>
                                          </a:solidFill>
                                          <a:latin typeface="Cambria Math"/>
                                        </a:rPr>
                                      </m:ctrlPr>
                                    </m:funcPr>
                                    <m:fName>
                                      <m:r>
                                        <m:rPr>
                                          <m:sty m:val="p"/>
                                        </m:rPr>
                                        <a:rPr lang="en-US" sz="4000" b="0" i="0" smtClean="0">
                                          <a:solidFill>
                                            <a:srgbClr val="00B050"/>
                                          </a:solidFill>
                                          <a:latin typeface="Cambria Math"/>
                                        </a:rPr>
                                        <m:t>ln</m:t>
                                      </m:r>
                                    </m:fName>
                                    <m:e>
                                      <m:r>
                                        <a:rPr lang="en-US" sz="4000" b="1" i="1" smtClean="0">
                                          <a:solidFill>
                                            <a:srgbClr val="00B050"/>
                                          </a:solidFill>
                                          <a:latin typeface="Cambria Math"/>
                                        </a:rPr>
                                        <m:t>𝒏</m:t>
                                      </m:r>
                                    </m:e>
                                  </m:func>
                                </m:num>
                                <m:den>
                                  <m:r>
                                    <a:rPr lang="en-US" sz="4000" b="1" i="1" smtClean="0">
                                      <a:solidFill>
                                        <a:srgbClr val="00B050"/>
                                      </a:solidFill>
                                      <a:latin typeface="Cambria Math"/>
                                      <a:ea typeface="Cambria Math"/>
                                    </a:rPr>
                                    <m:t>𝜸</m:t>
                                  </m:r>
                                </m:den>
                              </m:f>
                            </m:e>
                          </m:d>
                        </m:e>
                        <m:sup/>
                      </m:sSup>
                    </m:oMath>
                  </m:oMathPara>
                </a14:m>
                <a:endParaRPr lang="en-US" sz="4000" b="1" dirty="0">
                  <a:solidFill>
                    <a:srgbClr val="00B050"/>
                  </a:solidFill>
                </a:endParaRPr>
              </a:p>
            </p:txBody>
          </p:sp>
        </mc:Choice>
        <mc:Fallback xmlns="">
          <p:sp>
            <p:nvSpPr>
              <p:cNvPr id="62" name="Rectangle 61"/>
              <p:cNvSpPr>
                <a:spLocks noRot="1" noChangeAspect="1" noMove="1" noResize="1" noEditPoints="1" noAdjustHandles="1" noChangeArrowheads="1" noChangeShapeType="1" noTextEdit="1"/>
              </p:cNvSpPr>
              <p:nvPr/>
            </p:nvSpPr>
            <p:spPr>
              <a:xfrm>
                <a:off x="6705600" y="3174091"/>
                <a:ext cx="2586157" cy="1651478"/>
              </a:xfrm>
              <a:prstGeom prst="rect">
                <a:avLst/>
              </a:prstGeom>
              <a:blipFill rotWithShape="1">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5281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Questions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52</a:t>
            </a:fld>
            <a:endParaRPr lang="en-US">
              <a:solidFill>
                <a:srgbClr val="464653"/>
              </a:solidFill>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smtClean="0"/>
                  <a:t>Perfect Information: efficient </a:t>
                </a:r>
                <a:r>
                  <a:rPr lang="en-US" dirty="0">
                    <a:latin typeface="Cambria Math"/>
                    <a:ea typeface="Cambria Math"/>
                  </a:rPr>
                  <a:t>𝛄-</a:t>
                </a:r>
                <a:r>
                  <a:rPr lang="en-US" dirty="0"/>
                  <a:t>Approximate k-Adaptive Regret Minimization Algorithm when </a:t>
                </a:r>
                <a:r>
                  <a:rPr lang="en-US" dirty="0" smtClean="0"/>
                  <a:t>k = 0 and </a:t>
                </a:r>
                <a:r>
                  <a:rPr lang="en-US" dirty="0" smtClean="0">
                    <a:latin typeface="Cambria Math"/>
                    <a:ea typeface="Cambria Math"/>
                  </a:rPr>
                  <a:t>𝛄</a:t>
                </a:r>
                <a:r>
                  <a:rPr lang="en-US" dirty="0"/>
                  <a:t> = 0</a:t>
                </a:r>
                <a:r>
                  <a:rPr lang="en-US" dirty="0" smtClean="0"/>
                  <a:t>? </a:t>
                </a:r>
                <a:endParaRPr lang="en-US" dirty="0"/>
              </a:p>
              <a:p>
                <a:endParaRPr lang="en-US" dirty="0"/>
              </a:p>
              <a:p>
                <a:r>
                  <a:rPr lang="en-US" dirty="0" smtClean="0">
                    <a:latin typeface="Cambria Math"/>
                    <a:ea typeface="Cambria Math"/>
                  </a:rPr>
                  <a:t>𝛄-</a:t>
                </a:r>
                <a:r>
                  <a:rPr lang="en-US" dirty="0" smtClean="0"/>
                  <a:t>Approximate k-Adaptive Regret Minimization Algorithm with more efficient running time? </a:t>
                </a:r>
                <a14:m>
                  <m:oMath xmlns:m="http://schemas.openxmlformats.org/officeDocument/2006/math">
                    <m:sSup>
                      <m:sSupPr>
                        <m:ctrlPr>
                          <a:rPr lang="en-US" i="1" smtClean="0">
                            <a:latin typeface="Cambria Math"/>
                          </a:rPr>
                        </m:ctrlPr>
                      </m:sSupPr>
                      <m:e>
                        <m:r>
                          <a:rPr lang="en-US" b="0" i="1" smtClean="0">
                            <a:latin typeface="Cambria Math"/>
                          </a:rPr>
                          <m:t>𝑛</m:t>
                        </m:r>
                      </m:e>
                      <m:sup>
                        <m:r>
                          <a:rPr lang="en-US" b="0" i="1" smtClean="0">
                            <a:latin typeface="Cambria Math"/>
                          </a:rPr>
                          <m:t>𝑂</m:t>
                        </m:r>
                        <m:d>
                          <m:dPr>
                            <m:ctrlPr>
                              <a:rPr lang="en-US" b="0" i="1" smtClean="0">
                                <a:latin typeface="Cambria Math"/>
                              </a:rPr>
                            </m:ctrlPr>
                          </m:dPr>
                          <m:e>
                            <m:r>
                              <m:rPr>
                                <m:sty m:val="p"/>
                              </m:rPr>
                              <a:rPr lang="en-US">
                                <a:latin typeface="Cambria Math"/>
                              </a:rPr>
                              <m:t>log</m:t>
                            </m:r>
                            <m:d>
                              <m:dPr>
                                <m:ctrlPr>
                                  <a:rPr lang="en-US" i="1">
                                    <a:latin typeface="Cambria Math"/>
                                  </a:rPr>
                                </m:ctrlPr>
                              </m:dPr>
                              <m:e>
                                <m:f>
                                  <m:fPr>
                                    <m:type m:val="skw"/>
                                    <m:ctrlPr>
                                      <a:rPr lang="en-US" i="1">
                                        <a:latin typeface="Cambria Math"/>
                                      </a:rPr>
                                    </m:ctrlPr>
                                  </m:fPr>
                                  <m:num>
                                    <m:r>
                                      <a:rPr lang="en-US" i="1">
                                        <a:latin typeface="Cambria Math"/>
                                      </a:rPr>
                                      <m:t>1</m:t>
                                    </m:r>
                                  </m:num>
                                  <m:den>
                                    <m:r>
                                      <a:rPr lang="en-US" i="1">
                                        <a:latin typeface="Cambria Math"/>
                                        <a:ea typeface="Cambria Math"/>
                                      </a:rPr>
                                      <m:t>𝛾</m:t>
                                    </m:r>
                                  </m:den>
                                </m:f>
                              </m:e>
                            </m:d>
                          </m:e>
                        </m:d>
                      </m:sup>
                    </m:sSup>
                  </m:oMath>
                </a14:m>
                <a:r>
                  <a:rPr lang="en-US" dirty="0"/>
                  <a:t>?</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235" r="-23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491120076"/>
                  </p:ext>
                </p:extLst>
              </p:nvPr>
            </p:nvGraphicFramePr>
            <p:xfrm>
              <a:off x="838200" y="37338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370840">
                    <a:tc>
                      <a:txBody>
                        <a:bodyPr/>
                        <a:lstStyle/>
                        <a:p>
                          <a:r>
                            <a:rPr lang="en-US" dirty="0" smtClean="0"/>
                            <a:t>Oblivious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b="0" i="1" smtClean="0">
                                  <a:latin typeface="Cambria Math"/>
                                  <a:ea typeface="Cambria Math"/>
                                </a:rPr>
                                <m:t>0)</m:t>
                              </m:r>
                            </m:oMath>
                          </a14:m>
                          <a:endParaRPr lang="en-US" dirty="0"/>
                        </a:p>
                      </a:txBody>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447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1" smtClean="0">
                                  <a:latin typeface="Cambria Math"/>
                                  <a:ea typeface="Cambria Math"/>
                                </a:rPr>
                                <m:t>≥1)</m:t>
                              </m:r>
                            </m:oMath>
                          </a14:m>
                          <a:endParaRPr lang="en-US" dirty="0"/>
                        </a:p>
                        <a:p>
                          <a:endParaRPr lang="en-US" dirty="0"/>
                        </a:p>
                      </a:txBody>
                      <a:tcPr/>
                    </a:tc>
                    <a:tc>
                      <a:txBody>
                        <a:bodyPr/>
                        <a:lstStyle/>
                        <a:p>
                          <a:r>
                            <a:rPr lang="en-US" dirty="0" smtClean="0"/>
                            <a:t>Hard (Theorem 1)</a:t>
                          </a:r>
                        </a:p>
                        <a:p>
                          <a:r>
                            <a:rPr lang="en-US" dirty="0" smtClean="0">
                              <a:solidFill>
                                <a:srgbClr val="00B050"/>
                              </a:solidFill>
                            </a:rPr>
                            <a:t>APX</a:t>
                          </a:r>
                          <a:endParaRPr lang="en-US" dirty="0"/>
                        </a:p>
                      </a:txBody>
                      <a:tcPr/>
                    </a:tc>
                    <a:tc>
                      <a:txBody>
                        <a:bodyPr/>
                        <a:lstStyle/>
                        <a:p>
                          <a:r>
                            <a:rPr lang="en-US" dirty="0" smtClean="0"/>
                            <a:t>Hard (Remark 2)</a:t>
                          </a:r>
                        </a:p>
                        <a:p>
                          <a:r>
                            <a:rPr lang="en-US" dirty="0" smtClean="0">
                              <a:solidFill>
                                <a:srgbClr val="00B050"/>
                              </a:solidFill>
                            </a:rPr>
                            <a:t>APX</a:t>
                          </a:r>
                          <a:endParaRPr lang="en-US" dirty="0"/>
                        </a:p>
                      </a:txBody>
                      <a:tcPr/>
                    </a:tc>
                  </a:tr>
                  <a:tr h="370840">
                    <a:tc>
                      <a:txBody>
                        <a:bodyPr/>
                        <a:lstStyle/>
                        <a:p>
                          <a:r>
                            <a:rPr lang="en-US" dirty="0" smtClean="0"/>
                            <a:t>Fully Adaptive Regret </a:t>
                          </a:r>
                          <a14:m>
                            <m:oMath xmlns:m="http://schemas.openxmlformats.org/officeDocument/2006/math">
                              <m:r>
                                <a:rPr lang="en-US" b="0" i="0" smtClean="0">
                                  <a:latin typeface="Cambria Math"/>
                                  <a:ea typeface="Cambria Math"/>
                                </a:rPr>
                                <m:t>(</m:t>
                              </m:r>
                              <m:r>
                                <m:rPr>
                                  <m:sty m:val="p"/>
                                </m:rPr>
                                <a:rPr lang="en-US" b="0" i="0" smtClean="0">
                                  <a:latin typeface="Cambria Math"/>
                                  <a:ea typeface="Cambria Math"/>
                                </a:rPr>
                                <m:t>k</m:t>
                              </m:r>
                              <m:r>
                                <a:rPr lang="en-US" b="0" i="0" smtClean="0">
                                  <a:latin typeface="Cambria Math"/>
                                  <a:ea typeface="Cambria Math"/>
                                </a:rPr>
                                <m:t>=</m:t>
                              </m:r>
                              <m:r>
                                <a:rPr lang="en-US" i="1" smtClean="0">
                                  <a:latin typeface="Cambria Math"/>
                                  <a:ea typeface="Cambria Math"/>
                                </a:rPr>
                                <m:t>∞</m:t>
                              </m:r>
                              <m:r>
                                <a:rPr lang="en-US" b="0" i="1" smtClean="0">
                                  <a:latin typeface="Cambria Math"/>
                                  <a:ea typeface="Cambria Math"/>
                                </a:rPr>
                                <m:t>)</m:t>
                              </m:r>
                            </m:oMath>
                          </a14:m>
                          <a:endParaRPr lang="en-US" dirty="0"/>
                        </a:p>
                      </a:txBody>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91120076"/>
                  </p:ext>
                </p:extLst>
              </p:nvPr>
            </p:nvGraphicFramePr>
            <p:xfrm>
              <a:off x="838200" y="3733800"/>
              <a:ext cx="7620000" cy="2294516"/>
            </p:xfrm>
            <a:graphic>
              <a:graphicData uri="http://schemas.openxmlformats.org/drawingml/2006/table">
                <a:tbl>
                  <a:tblPr firstRow="1" bandRow="1">
                    <a:tableStyleId>{5C22544A-7EE6-4342-B048-85BDC9FD1C3A}</a:tableStyleId>
                  </a:tblPr>
                  <a:tblGrid>
                    <a:gridCol w="3048000"/>
                    <a:gridCol w="2286000"/>
                    <a:gridCol w="2286000"/>
                  </a:tblGrid>
                  <a:tr h="643516">
                    <a:tc>
                      <a:txBody>
                        <a:bodyPr/>
                        <a:lstStyle/>
                        <a:p>
                          <a:endParaRPr lang="en-US" dirty="0"/>
                        </a:p>
                      </a:txBody>
                      <a:tcPr/>
                    </a:tc>
                    <a:tc>
                      <a:txBody>
                        <a:bodyPr/>
                        <a:lstStyle/>
                        <a:p>
                          <a:r>
                            <a:rPr lang="en-US" dirty="0" smtClean="0"/>
                            <a:t>Imperfect Information</a:t>
                          </a:r>
                          <a:endParaRPr lang="en-US" dirty="0"/>
                        </a:p>
                      </a:txBody>
                      <a:tcPr/>
                    </a:tc>
                    <a:tc>
                      <a:txBody>
                        <a:bodyPr/>
                        <a:lstStyle/>
                        <a:p>
                          <a:r>
                            <a:rPr lang="en-US" dirty="0" smtClean="0"/>
                            <a:t>Perfect Information</a:t>
                          </a:r>
                          <a:endParaRPr lang="en-US" dirty="0"/>
                        </a:p>
                      </a:txBody>
                      <a:tcPr/>
                    </a:tc>
                  </a:tr>
                  <a:tr h="640080">
                    <a:tc>
                      <a:txBody>
                        <a:bodyPr/>
                        <a:lstStyle/>
                        <a:p>
                          <a:endParaRPr lang="en-US"/>
                        </a:p>
                      </a:txBody>
                      <a:tcPr>
                        <a:blipFill rotWithShape="1">
                          <a:blip r:embed="rId3"/>
                          <a:stretch>
                            <a:fillRect l="-200" t="-104762" r="-150000" b="-172381"/>
                          </a:stretch>
                        </a:blipFill>
                      </a:tcPr>
                    </a:tc>
                    <a:tc>
                      <a:txBody>
                        <a:bodyPr/>
                        <a:lstStyle/>
                        <a:p>
                          <a:r>
                            <a:rPr lang="en-US" dirty="0" smtClean="0"/>
                            <a:t>Hard (Theorem 1)</a:t>
                          </a:r>
                        </a:p>
                        <a:p>
                          <a:r>
                            <a:rPr lang="en-US" dirty="0" smtClean="0">
                              <a:solidFill>
                                <a:srgbClr val="00B050"/>
                              </a:solidFill>
                            </a:rPr>
                            <a:t>APX (Theorem 5)</a:t>
                          </a:r>
                          <a:endParaRPr lang="en-US" dirty="0">
                            <a:solidFill>
                              <a:srgbClr val="00B050"/>
                            </a:solidFill>
                          </a:endParaRPr>
                        </a:p>
                      </a:txBody>
                      <a:tcPr/>
                    </a:tc>
                    <a:tc>
                      <a:txBody>
                        <a:bodyPr/>
                        <a:lstStyle/>
                        <a:p>
                          <a:r>
                            <a:rPr lang="en-US" dirty="0" smtClean="0">
                              <a:solidFill>
                                <a:srgbClr val="00B050"/>
                              </a:solidFill>
                            </a:rPr>
                            <a:t>APX (Theorem 4)</a:t>
                          </a:r>
                          <a:endParaRPr lang="en-US" dirty="0">
                            <a:solidFill>
                              <a:srgbClr val="00B050"/>
                            </a:solidFill>
                          </a:endParaRPr>
                        </a:p>
                      </a:txBody>
                      <a:tcPr/>
                    </a:tc>
                  </a:tr>
                  <a:tr h="640080">
                    <a:tc>
                      <a:txBody>
                        <a:bodyPr/>
                        <a:lstStyle/>
                        <a:p>
                          <a:endParaRPr lang="en-US"/>
                        </a:p>
                      </a:txBody>
                      <a:tcPr>
                        <a:blipFill rotWithShape="1">
                          <a:blip r:embed="rId3"/>
                          <a:stretch>
                            <a:fillRect l="-200" t="-204762" r="-150000" b="-72381"/>
                          </a:stretch>
                        </a:blipFill>
                      </a:tcPr>
                    </a:tc>
                    <a:tc>
                      <a:txBody>
                        <a:bodyPr/>
                        <a:lstStyle/>
                        <a:p>
                          <a:r>
                            <a:rPr lang="en-US" dirty="0" smtClean="0"/>
                            <a:t>Hard (Theorem 1</a:t>
                          </a:r>
                          <a:r>
                            <a:rPr lang="en-US" dirty="0" smtClean="0"/>
                            <a:t>)</a:t>
                          </a:r>
                        </a:p>
                        <a:p>
                          <a:r>
                            <a:rPr lang="en-US" dirty="0" smtClean="0">
                              <a:solidFill>
                                <a:srgbClr val="00B050"/>
                              </a:solidFill>
                            </a:rPr>
                            <a:t>APX</a:t>
                          </a:r>
                          <a:endParaRPr lang="en-US" dirty="0"/>
                        </a:p>
                      </a:txBody>
                      <a:tcPr/>
                    </a:tc>
                    <a:tc>
                      <a:txBody>
                        <a:bodyPr/>
                        <a:lstStyle/>
                        <a:p>
                          <a:r>
                            <a:rPr lang="en-US" dirty="0" smtClean="0"/>
                            <a:t>Hard (Remark 2</a:t>
                          </a:r>
                          <a:r>
                            <a:rPr lang="en-US" dirty="0" smtClean="0"/>
                            <a:t>)</a:t>
                          </a:r>
                        </a:p>
                        <a:p>
                          <a:r>
                            <a:rPr lang="en-US" dirty="0" smtClean="0">
                              <a:solidFill>
                                <a:srgbClr val="00B050"/>
                              </a:solidFill>
                            </a:rPr>
                            <a:t>APX</a:t>
                          </a:r>
                          <a:endParaRPr lang="en-US" dirty="0"/>
                        </a:p>
                      </a:txBody>
                      <a:tcPr/>
                    </a:tc>
                  </a:tr>
                  <a:tr h="370840">
                    <a:tc>
                      <a:txBody>
                        <a:bodyPr/>
                        <a:lstStyle/>
                        <a:p>
                          <a:endParaRPr lang="en-US"/>
                        </a:p>
                      </a:txBody>
                      <a:tcPr>
                        <a:blipFill rotWithShape="1">
                          <a:blip r:embed="rId3"/>
                          <a:stretch>
                            <a:fillRect l="-200" t="-524590" r="-150000" b="-24590"/>
                          </a:stretch>
                        </a:blipFill>
                      </a:tcPr>
                    </a:tc>
                    <a:tc>
                      <a:txBody>
                        <a:bodyPr/>
                        <a:lstStyle/>
                        <a:p>
                          <a:r>
                            <a:rPr lang="en-US" dirty="0" smtClean="0">
                              <a:solidFill>
                                <a:srgbClr val="FF0000"/>
                              </a:solidFill>
                            </a:rPr>
                            <a:t>X (Theorem 6)</a:t>
                          </a:r>
                          <a:endParaRPr lang="en-US" dirty="0">
                            <a:solidFill>
                              <a:srgbClr val="FF0000"/>
                            </a:solidFill>
                          </a:endParaRPr>
                        </a:p>
                      </a:txBody>
                      <a:tcPr/>
                    </a:tc>
                    <a:tc>
                      <a:txBody>
                        <a:bodyPr/>
                        <a:lstStyle/>
                        <a:p>
                          <a:r>
                            <a:rPr lang="en-US" dirty="0" smtClean="0">
                              <a:solidFill>
                                <a:srgbClr val="FF0000"/>
                              </a:solidFill>
                            </a:rPr>
                            <a:t>X (Theorem 6)</a:t>
                          </a:r>
                          <a:endParaRPr lang="en-US" dirty="0">
                            <a:solidFill>
                              <a:srgbClr val="FF0000"/>
                            </a:solidFill>
                          </a:endParaRPr>
                        </a:p>
                      </a:txBody>
                      <a:tcPr/>
                    </a:tc>
                  </a:tr>
                </a:tbl>
              </a:graphicData>
            </a:graphic>
          </p:graphicFrame>
        </mc:Fallback>
      </mc:AlternateContent>
      <p:sp>
        <p:nvSpPr>
          <p:cNvPr id="6" name="Rectangle 5"/>
          <p:cNvSpPr/>
          <p:nvPr/>
        </p:nvSpPr>
        <p:spPr>
          <a:xfrm>
            <a:off x="6240780" y="4419600"/>
            <a:ext cx="1988820" cy="533400"/>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4419600"/>
            <a:ext cx="4343400" cy="1219200"/>
          </a:xfrm>
          <a:prstGeom prst="rect">
            <a:avLst/>
          </a:prstGeom>
          <a:solidFill>
            <a:schemeClr val="accent1">
              <a:alpha val="0"/>
            </a:schemeClr>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752600" y="5867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fontAlgn="auto">
              <a:spcAft>
                <a:spcPts val="0"/>
              </a:spcAft>
            </a:pPr>
            <a:r>
              <a:rPr lang="en-US" b="1" dirty="0" smtClean="0">
                <a:solidFill>
                  <a:schemeClr val="tx1"/>
                </a:solidFill>
              </a:rPr>
              <a:t>Thanks for Listening!</a:t>
            </a:r>
            <a:endParaRPr lang="en-US" b="1" dirty="0">
              <a:solidFill>
                <a:schemeClr val="tx1"/>
              </a:solidFill>
            </a:endParaRPr>
          </a:p>
        </p:txBody>
      </p:sp>
    </p:spTree>
    <p:extLst>
      <p:ext uri="{BB962C8B-B14F-4D97-AF65-F5344CB8AC3E}">
        <p14:creationId xmlns:p14="http://schemas.microsoft.com/office/powerpoint/2010/main" val="149161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Listening!</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53</a:t>
            </a:fld>
            <a:endParaRPr lang="en-US">
              <a:solidFill>
                <a:srgbClr val="464653"/>
              </a:solidFill>
            </a:endParaRPr>
          </a:p>
        </p:txBody>
      </p:sp>
      <p:pic>
        <p:nvPicPr>
          <p:cNvPr id="5" name="Picture 2" descr="https://encrypted-tbn0.gstatic.com/images?q=tbn:ANd9GcQQXDmEpNteQJEyHzEVqMN03R3N5h7YA9L40eeaXdary5Md7ksb">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743200" y="1981200"/>
            <a:ext cx="3281362" cy="328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434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a:t>
            </a:r>
            <a:endParaRPr lang="en-US" dirty="0"/>
          </a:p>
        </p:txBody>
      </p:sp>
      <p:sp>
        <p:nvSpPr>
          <p:cNvPr id="3" name="Content Placeholder 2"/>
          <p:cNvSpPr>
            <a:spLocks noGrp="1"/>
          </p:cNvSpPr>
          <p:nvPr>
            <p:ph sz="quarter" idx="1"/>
          </p:nvPr>
        </p:nvSpPr>
        <p:spPr/>
        <p:txBody>
          <a:bodyPr/>
          <a:lstStyle/>
          <a:p>
            <a:pPr>
              <a:buFont typeface="Wingdings 2" pitchFamily="18" charset="2"/>
              <a:buNone/>
            </a:pPr>
            <a:r>
              <a:rPr lang="en-US" dirty="0" smtClean="0"/>
              <a:t>Unless RP=NP there is no efficient Regret</a:t>
            </a:r>
          </a:p>
          <a:p>
            <a:pPr>
              <a:buFont typeface="Wingdings 2" pitchFamily="18" charset="2"/>
              <a:buNone/>
            </a:pPr>
            <a:r>
              <a:rPr lang="en-US" dirty="0" smtClean="0"/>
              <a:t>Minimization algorithm for Bounded Memory Games even against an oblivious adversary.</a:t>
            </a:r>
          </a:p>
          <a:p>
            <a:pPr>
              <a:buFont typeface="Wingdings 2" pitchFamily="18" charset="2"/>
              <a:buNone/>
            </a:pPr>
            <a:endParaRPr lang="en-US" dirty="0" smtClean="0"/>
          </a:p>
          <a:p>
            <a:r>
              <a:rPr lang="en-US" dirty="0" smtClean="0"/>
              <a:t>Reduction from MAX 3-SAT</a:t>
            </a:r>
          </a:p>
          <a:p>
            <a:pPr lvl="1"/>
            <a:r>
              <a:rPr lang="en-US" dirty="0" smtClean="0"/>
              <a:t>(7/8+</a:t>
            </a:r>
            <a:r>
              <a:rPr lang="el-GR" dirty="0" smtClean="0"/>
              <a:t>ε</a:t>
            </a:r>
            <a:r>
              <a:rPr lang="en-US" dirty="0" smtClean="0"/>
              <a:t>) [Hastad01]</a:t>
            </a:r>
          </a:p>
          <a:p>
            <a:pPr lvl="1"/>
            <a:r>
              <a:rPr lang="en-US" dirty="0" smtClean="0"/>
              <a:t>Similar to reduction in [EKM05] for MDP’s</a:t>
            </a:r>
          </a:p>
          <a:p>
            <a:pPr>
              <a:buFont typeface="Wingdings 2" pitchFamily="18" charset="2"/>
              <a:buNone/>
            </a:pPr>
            <a:r>
              <a:rPr lang="en-US" dirty="0" smtClean="0"/>
              <a:t> </a:t>
            </a:r>
          </a:p>
          <a:p>
            <a:endParaRPr lang="en-US" dirty="0" smtClean="0"/>
          </a:p>
          <a:p>
            <a:pPr>
              <a:buFont typeface="Wingdings 2" pitchFamily="18" charset="2"/>
              <a:buNone/>
            </a:pPr>
            <a:endParaRPr lang="en-US" dirty="0" smtClean="0"/>
          </a:p>
        </p:txBody>
      </p:sp>
      <p:sp>
        <p:nvSpPr>
          <p:cNvPr id="4" name="Slide Number Placeholder 3"/>
          <p:cNvSpPr>
            <a:spLocks noGrp="1"/>
          </p:cNvSpPr>
          <p:nvPr>
            <p:ph type="sldNum" sz="quarter" idx="15"/>
          </p:nvPr>
        </p:nvSpPr>
        <p:spPr/>
        <p:txBody>
          <a:bodyPr/>
          <a:lstStyle/>
          <a:p>
            <a:pPr>
              <a:defRPr/>
            </a:pPr>
            <a:fld id="{B6BDE8EA-1C09-4A84-B75D-5EB9C46AB2E8}" type="slidenum">
              <a:rPr lang="en-US"/>
              <a:pPr>
                <a:defRPr/>
              </a:pPr>
              <a:t>54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ox(i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Setup</a:t>
            </a:r>
            <a:endParaRPr lang="en-US" dirty="0"/>
          </a:p>
        </p:txBody>
      </p:sp>
      <p:sp>
        <p:nvSpPr>
          <p:cNvPr id="3" name="Content Placeholder 2"/>
          <p:cNvSpPr>
            <a:spLocks noGrp="1"/>
          </p:cNvSpPr>
          <p:nvPr>
            <p:ph sz="quarter" idx="1"/>
          </p:nvPr>
        </p:nvSpPr>
        <p:spPr/>
        <p:txBody>
          <a:bodyPr>
            <a:normAutofit/>
          </a:bodyPr>
          <a:lstStyle/>
          <a:p>
            <a:pPr marL="868680" lvl="1" indent="-283464" fontAlgn="auto">
              <a:spcAft>
                <a:spcPts val="0"/>
              </a:spcAft>
              <a:buFont typeface="Wingdings 2"/>
              <a:buChar char=""/>
              <a:defRPr/>
            </a:pPr>
            <a:endParaRPr lang="en-US" baseline="-25000" dirty="0" smtClean="0"/>
          </a:p>
          <a:p>
            <a:pPr marL="548640" indent="-411480" fontAlgn="auto">
              <a:spcAft>
                <a:spcPts val="0"/>
              </a:spcAft>
              <a:buClr>
                <a:schemeClr val="tx1">
                  <a:shade val="95000"/>
                </a:schemeClr>
              </a:buClr>
              <a:buFont typeface="Wingdings 2"/>
              <a:buChar char=""/>
              <a:defRPr/>
            </a:pPr>
            <a:r>
              <a:rPr lang="en-US" dirty="0" smtClean="0"/>
              <a:t>Defender Actions A: {0,1}x{0,1}</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m = O(log n)</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States: Two states for each variable</a:t>
            </a:r>
          </a:p>
          <a:p>
            <a:pPr marL="868680" lvl="1" indent="-283464" fontAlgn="auto">
              <a:spcAft>
                <a:spcPts val="0"/>
              </a:spcAft>
              <a:buFont typeface="Wingdings 2"/>
              <a:buChar char=""/>
              <a:defRPr/>
            </a:pPr>
            <a:r>
              <a:rPr lang="en-US" dirty="0" smtClean="0"/>
              <a:t>S</a:t>
            </a:r>
            <a:r>
              <a:rPr lang="en-US" baseline="-25000" dirty="0" smtClean="0"/>
              <a:t>0</a:t>
            </a:r>
            <a:r>
              <a:rPr lang="en-US" dirty="0" smtClean="0"/>
              <a:t> = {s</a:t>
            </a:r>
            <a:r>
              <a:rPr lang="en-US" baseline="-25000" dirty="0" smtClean="0"/>
              <a:t>1</a:t>
            </a:r>
            <a:r>
              <a:rPr lang="en-US" dirty="0" smtClean="0"/>
              <a:t>,…, </a:t>
            </a:r>
            <a:r>
              <a:rPr lang="en-US" dirty="0" err="1" smtClean="0"/>
              <a:t>s</a:t>
            </a:r>
            <a:r>
              <a:rPr lang="en-US" baseline="-25000" dirty="0" err="1" smtClean="0"/>
              <a:t>n</a:t>
            </a:r>
            <a:r>
              <a:rPr lang="en-US" dirty="0" smtClean="0"/>
              <a:t>} </a:t>
            </a:r>
          </a:p>
          <a:p>
            <a:pPr marL="868680" lvl="1" indent="-283464" fontAlgn="auto">
              <a:spcAft>
                <a:spcPts val="0"/>
              </a:spcAft>
              <a:buFont typeface="Wingdings 2"/>
              <a:buChar char=""/>
              <a:defRPr/>
            </a:pPr>
            <a:r>
              <a:rPr lang="en-US" dirty="0" smtClean="0"/>
              <a:t>S</a:t>
            </a:r>
            <a:r>
              <a:rPr lang="en-US" baseline="-25000" dirty="0" smtClean="0"/>
              <a:t>1</a:t>
            </a:r>
            <a:r>
              <a:rPr lang="en-US" dirty="0" smtClean="0"/>
              <a:t> = {s’</a:t>
            </a:r>
            <a:r>
              <a:rPr lang="en-US" baseline="-25000" dirty="0" smtClean="0"/>
              <a:t>1</a:t>
            </a:r>
            <a:r>
              <a:rPr lang="en-US" dirty="0" smtClean="0"/>
              <a:t>,…,</a:t>
            </a:r>
            <a:r>
              <a:rPr lang="en-US" dirty="0" err="1" smtClean="0"/>
              <a:t>s’</a:t>
            </a:r>
            <a:r>
              <a:rPr lang="en-US" baseline="-25000" dirty="0" err="1" smtClean="0"/>
              <a:t>n</a:t>
            </a:r>
            <a:r>
              <a:rPr lang="en-US" dirty="0" smtClean="0"/>
              <a:t>} </a:t>
            </a:r>
          </a:p>
          <a:p>
            <a:pPr marL="868680" lvl="1" indent="-283464" fontAlgn="auto">
              <a:spcAft>
                <a:spcPts val="0"/>
              </a:spcAft>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t>Intuition: A fixed strategy corresponds to a variable assignment</a:t>
            </a:r>
          </a:p>
          <a:p>
            <a:pPr marL="548640" indent="-411480" fontAlgn="auto">
              <a:spcAft>
                <a:spcPts val="0"/>
              </a:spcAft>
              <a:buClr>
                <a:schemeClr val="tx1">
                  <a:shade val="95000"/>
                </a:schemeClr>
              </a:buClr>
              <a:buFont typeface="Wingdings 2"/>
              <a:buNone/>
              <a:defRPr/>
            </a:pPr>
            <a:endParaRPr lang="en-US" dirty="0" smtClean="0"/>
          </a:p>
          <a:p>
            <a:pPr marL="548640" indent="-411480" fontAlgn="auto">
              <a:spcAft>
                <a:spcPts val="0"/>
              </a:spcAft>
              <a:buClr>
                <a:schemeClr val="tx1">
                  <a:shade val="95000"/>
                </a:schemeClr>
              </a:buClr>
              <a:buFont typeface="Wingdings 2"/>
              <a:buNone/>
              <a:defRPr/>
            </a:pPr>
            <a:endParaRPr lang="en-US" dirty="0"/>
          </a:p>
        </p:txBody>
      </p:sp>
      <p:sp>
        <p:nvSpPr>
          <p:cNvPr id="4" name="Slide Number Placeholder 3"/>
          <p:cNvSpPr>
            <a:spLocks noGrp="1"/>
          </p:cNvSpPr>
          <p:nvPr>
            <p:ph type="sldNum" sz="quarter" idx="15"/>
          </p:nvPr>
        </p:nvSpPr>
        <p:spPr/>
        <p:txBody>
          <a:bodyPr/>
          <a:lstStyle/>
          <a:p>
            <a:pPr>
              <a:defRPr/>
            </a:pPr>
            <a:fld id="{2AE90161-CBA4-4F5C-9921-1BF13BA86474}" type="slidenum">
              <a:rPr lang="en-US"/>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3: Overview</a:t>
            </a:r>
            <a:endParaRPr lang="en-US" dirty="0"/>
          </a:p>
        </p:txBody>
      </p:sp>
      <p:sp>
        <p:nvSpPr>
          <p:cNvPr id="3" name="Content Placeholder 2"/>
          <p:cNvSpPr>
            <a:spLocks noGrp="1"/>
          </p:cNvSpPr>
          <p:nvPr>
            <p:ph sz="quarter" idx="1"/>
          </p:nvPr>
        </p:nvSpPr>
        <p:spPr/>
        <p:txBody>
          <a:bodyPr>
            <a:normAutofit/>
          </a:bodyPr>
          <a:lstStyle/>
          <a:p>
            <a:r>
              <a:rPr lang="en-US" dirty="0" smtClean="0"/>
              <a:t>The adversary picks a clause uniformly at random for the next n rounds</a:t>
            </a:r>
          </a:p>
          <a:p>
            <a:endParaRPr lang="en-US" dirty="0" smtClean="0"/>
          </a:p>
          <a:p>
            <a:r>
              <a:rPr lang="en-US" dirty="0" smtClean="0"/>
              <a:t>Defender can earn reward 1 by satisfying this unknown clause in the next n rounds</a:t>
            </a:r>
          </a:p>
          <a:p>
            <a:endParaRPr lang="en-US" dirty="0" smtClean="0"/>
          </a:p>
          <a:p>
            <a:r>
              <a:rPr lang="en-US" dirty="0" smtClean="0"/>
              <a:t>The game will “remember” if a reward has already been given so that defender cannot earn a reward multiple times during n rounds</a:t>
            </a:r>
            <a:endParaRPr lang="en-US" dirty="0"/>
          </a:p>
        </p:txBody>
      </p:sp>
      <p:sp>
        <p:nvSpPr>
          <p:cNvPr id="4" name="Slide Number Placeholder 3"/>
          <p:cNvSpPr>
            <a:spLocks noGrp="1"/>
          </p:cNvSpPr>
          <p:nvPr>
            <p:ph type="sldNum" sz="quarter" idx="15"/>
          </p:nvPr>
        </p:nvSpPr>
        <p:spPr/>
        <p:txBody>
          <a:bodyPr/>
          <a:lstStyle/>
          <a:p>
            <a:pPr>
              <a:defRPr/>
            </a:pPr>
            <a:fld id="{479CAD17-4A3A-4279-A5EC-A18EABF9F09D}"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State Transitions</a:t>
            </a:r>
            <a:endParaRPr lang="en-US" dirty="0"/>
          </a:p>
        </p:txBody>
      </p:sp>
      <p:sp>
        <p:nvSpPr>
          <p:cNvPr id="4" name="Slide Number Placeholder 3"/>
          <p:cNvSpPr>
            <a:spLocks noGrp="1"/>
          </p:cNvSpPr>
          <p:nvPr>
            <p:ph type="sldNum" sz="quarter" idx="15"/>
          </p:nvPr>
        </p:nvSpPr>
        <p:spPr/>
        <p:txBody>
          <a:bodyPr/>
          <a:lstStyle/>
          <a:p>
            <a:pPr>
              <a:defRPr/>
            </a:pPr>
            <a:fld id="{7FA828DF-7D74-4A3D-B459-7FCEC1D1B01B}" type="slidenum">
              <a:rPr lang="en-US"/>
              <a:pPr>
                <a:defRPr/>
              </a:pPr>
              <a:t>57</a:t>
            </a:fld>
            <a:endParaRPr lang="en-US"/>
          </a:p>
        </p:txBody>
      </p:sp>
      <p:pic>
        <p:nvPicPr>
          <p:cNvPr id="72706" name="Picture 3" descr="image002"/>
          <p:cNvPicPr>
            <a:picLocks noChangeAspect="1" noChangeArrowheads="1"/>
          </p:cNvPicPr>
          <p:nvPr/>
        </p:nvPicPr>
        <p:blipFill>
          <a:blip r:embed="rId3" cstate="print"/>
          <a:srcRect/>
          <a:stretch>
            <a:fillRect/>
          </a:stretch>
        </p:blipFill>
        <p:spPr bwMode="auto">
          <a:xfrm>
            <a:off x="685800" y="1828800"/>
            <a:ext cx="4648200" cy="3657600"/>
          </a:xfrm>
          <a:prstGeom prst="rect">
            <a:avLst/>
          </a:prstGeom>
          <a:noFill/>
          <a:ln w="9525">
            <a:noFill/>
            <a:miter lim="800000"/>
            <a:headEnd/>
            <a:tailEnd/>
          </a:ln>
        </p:spPr>
      </p:pic>
      <p:sp>
        <p:nvSpPr>
          <p:cNvPr id="72708" name="Rectangle 4"/>
          <p:cNvSpPr>
            <a:spLocks noChangeArrowheads="1"/>
          </p:cNvSpPr>
          <p:nvPr/>
        </p:nvSpPr>
        <p:spPr bwMode="auto">
          <a:xfrm>
            <a:off x="685800" y="1367135"/>
            <a:ext cx="6172200" cy="461665"/>
          </a:xfrm>
          <a:prstGeom prst="rect">
            <a:avLst/>
          </a:prstGeom>
          <a:noFill/>
          <a:ln w="9525">
            <a:noFill/>
            <a:miter lim="800000"/>
            <a:headEnd/>
            <a:tailEnd/>
          </a:ln>
        </p:spPr>
        <p:txBody>
          <a:bodyPr wrap="square">
            <a:spAutoFit/>
          </a:bodyPr>
          <a:lstStyle/>
          <a:p>
            <a:r>
              <a:rPr lang="en-US" sz="2400" dirty="0" smtClean="0">
                <a:latin typeface="Book Antiqua" pitchFamily="18" charset="0"/>
              </a:rPr>
              <a:t>Adversary Actions </a:t>
            </a:r>
            <a:r>
              <a:rPr lang="en-US" sz="2400" dirty="0">
                <a:latin typeface="Book Antiqua" pitchFamily="18" charset="0"/>
              </a:rPr>
              <a:t>B: {0,1}x{0,1,2,3}</a:t>
            </a:r>
          </a:p>
        </p:txBody>
      </p:sp>
      <p:sp>
        <p:nvSpPr>
          <p:cNvPr id="6" name="TextBox 5"/>
          <p:cNvSpPr txBox="1">
            <a:spLocks noChangeArrowheads="1"/>
          </p:cNvSpPr>
          <p:nvPr/>
        </p:nvSpPr>
        <p:spPr bwMode="auto">
          <a:xfrm>
            <a:off x="5791200" y="2362200"/>
            <a:ext cx="1836738" cy="523875"/>
          </a:xfrm>
          <a:prstGeom prst="rect">
            <a:avLst/>
          </a:prstGeom>
          <a:noFill/>
          <a:ln w="9525">
            <a:noFill/>
            <a:miter lim="800000"/>
            <a:headEnd/>
            <a:tailEnd/>
          </a:ln>
        </p:spPr>
        <p:txBody>
          <a:bodyPr wrap="none">
            <a:spAutoFit/>
          </a:bodyPr>
          <a:lstStyle/>
          <a:p>
            <a:r>
              <a:rPr lang="en-US" sz="2800">
                <a:latin typeface="Book Antiqua" pitchFamily="18" charset="0"/>
              </a:rPr>
              <a:t>b = (b</a:t>
            </a:r>
            <a:r>
              <a:rPr lang="en-US" sz="2800" baseline="-25000">
                <a:latin typeface="Book Antiqua" pitchFamily="18" charset="0"/>
              </a:rPr>
              <a:t>1,</a:t>
            </a:r>
            <a:r>
              <a:rPr lang="en-US" sz="2800">
                <a:latin typeface="Book Antiqua" pitchFamily="18" charset="0"/>
              </a:rPr>
              <a:t>b</a:t>
            </a:r>
            <a:r>
              <a:rPr lang="en-US" sz="2800" baseline="-25000">
                <a:latin typeface="Book Antiqua" pitchFamily="18" charset="0"/>
              </a:rPr>
              <a:t>2</a:t>
            </a:r>
            <a:r>
              <a:rPr lang="en-US" sz="2800">
                <a:latin typeface="Book Antiqua" pitchFamily="18" charset="0"/>
              </a:rPr>
              <a:t>)</a:t>
            </a:r>
            <a:r>
              <a:rPr lang="en-US" sz="2800" baseline="-25000">
                <a:latin typeface="Book Antiqua" pitchFamily="18" charset="0"/>
              </a:rPr>
              <a:t>  </a:t>
            </a:r>
            <a:endParaRPr lang="en-US" sz="2800">
              <a:latin typeface="Book Antiqua" pitchFamily="18" charset="0"/>
            </a:endParaRPr>
          </a:p>
        </p:txBody>
      </p:sp>
      <p:sp>
        <p:nvSpPr>
          <p:cNvPr id="7" name="TextBox 6"/>
          <p:cNvSpPr txBox="1">
            <a:spLocks noChangeArrowheads="1"/>
          </p:cNvSpPr>
          <p:nvPr/>
        </p:nvSpPr>
        <p:spPr bwMode="auto">
          <a:xfrm>
            <a:off x="5715000" y="3352800"/>
            <a:ext cx="1809750" cy="523875"/>
          </a:xfrm>
          <a:prstGeom prst="rect">
            <a:avLst/>
          </a:prstGeom>
          <a:noFill/>
          <a:ln w="9525">
            <a:noFill/>
            <a:miter lim="800000"/>
            <a:headEnd/>
            <a:tailEnd/>
          </a:ln>
        </p:spPr>
        <p:txBody>
          <a:bodyPr wrap="none">
            <a:spAutoFit/>
          </a:bodyPr>
          <a:lstStyle/>
          <a:p>
            <a:r>
              <a:rPr lang="en-US" sz="2800">
                <a:latin typeface="Book Antiqua" pitchFamily="18" charset="0"/>
              </a:rPr>
              <a:t>g(a,b) = b</a:t>
            </a:r>
            <a:r>
              <a:rPr lang="en-US" sz="2800" baseline="-25000">
                <a:latin typeface="Book Antiqua" pitchFamily="18" charset="0"/>
              </a:rPr>
              <a:t>1</a:t>
            </a:r>
            <a:endParaRPr lang="en-US" sz="2800">
              <a:latin typeface="Book Antiqua" pitchFamily="18" charset="0"/>
            </a:endParaRPr>
          </a:p>
        </p:txBody>
      </p:sp>
      <p:graphicFrame>
        <p:nvGraphicFramePr>
          <p:cNvPr id="11" name="Table 10"/>
          <p:cNvGraphicFramePr>
            <a:graphicFrameLocks noGrp="1"/>
          </p:cNvGraphicFramePr>
          <p:nvPr/>
        </p:nvGraphicFramePr>
        <p:xfrm>
          <a:off x="685800" y="5715000"/>
          <a:ext cx="9067800" cy="914400"/>
        </p:xfrm>
        <a:graphic>
          <a:graphicData uri="http://schemas.openxmlformats.org/drawingml/2006/table">
            <a:tbl>
              <a:tblPr firstRow="1" bandRow="1">
                <a:tableStyleId>{5C22544A-7EE6-4342-B048-85BDC9FD1C3A}</a:tableStyleId>
              </a:tblPr>
              <a:tblGrid>
                <a:gridCol w="1524000"/>
                <a:gridCol w="7543800"/>
              </a:tblGrid>
              <a:tr h="370840">
                <a:tc rowSpan="2">
                  <a:txBody>
                    <a:bodyPr/>
                    <a:lstStyle/>
                    <a:p>
                      <a:pPr algn="ctr"/>
                      <a:r>
                        <a:rPr lang="en-US" sz="2400" dirty="0" smtClean="0">
                          <a:solidFill>
                            <a:schemeClr val="tx1"/>
                          </a:solidFill>
                        </a:rPr>
                        <a:t>f(</a:t>
                      </a:r>
                      <a:r>
                        <a:rPr lang="en-US" sz="2400" dirty="0" err="1" smtClean="0">
                          <a:solidFill>
                            <a:schemeClr val="tx1"/>
                          </a:solidFill>
                        </a:rPr>
                        <a:t>a,b</a:t>
                      </a:r>
                      <a:r>
                        <a:rPr lang="en-US" sz="2400" dirty="0" smtClean="0">
                          <a:solidFill>
                            <a:schemeClr val="tx1"/>
                          </a:solidFill>
                        </a:rPr>
                        <a:t>) =</a:t>
                      </a:r>
                      <a:r>
                        <a:rPr lang="en-US" sz="2400" dirty="0" smtClean="0"/>
                        <a:t> </a:t>
                      </a:r>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 </a:t>
                      </a:r>
                      <a:r>
                        <a:rPr lang="en-US" sz="2400" b="0" dirty="0" smtClean="0">
                          <a:solidFill>
                            <a:schemeClr val="tx1"/>
                          </a:solidFill>
                        </a:rPr>
                        <a:t>S</a:t>
                      </a:r>
                      <a:r>
                        <a:rPr lang="en-US" sz="2400" b="0" baseline="-25000" dirty="0" smtClean="0">
                          <a:solidFill>
                            <a:schemeClr val="tx1"/>
                          </a:solidFill>
                        </a:rPr>
                        <a:t>1</a:t>
                      </a:r>
                      <a:r>
                        <a:rPr lang="en-US" sz="2400" b="0" dirty="0" smtClean="0">
                          <a:solidFill>
                            <a:schemeClr val="tx1"/>
                          </a:solidFill>
                        </a:rPr>
                        <a:t> </a:t>
                      </a:r>
                      <a:r>
                        <a:rPr lang="en-US" sz="2400" b="0" baseline="0" dirty="0" smtClean="0">
                          <a:solidFill>
                            <a:schemeClr val="tx1"/>
                          </a:solidFill>
                        </a:rPr>
                        <a:t>  </a:t>
                      </a:r>
                      <a:r>
                        <a:rPr lang="en-US" sz="2400" b="0" dirty="0" smtClean="0">
                          <a:solidFill>
                            <a:schemeClr val="tx1"/>
                          </a:solidFill>
                        </a:rPr>
                        <a:t> if a</a:t>
                      </a:r>
                      <a:r>
                        <a:rPr lang="en-US" sz="2400" b="0" baseline="-25000" dirty="0" smtClean="0">
                          <a:solidFill>
                            <a:schemeClr val="tx1"/>
                          </a:solidFill>
                        </a:rPr>
                        <a:t>2</a:t>
                      </a:r>
                      <a:r>
                        <a:rPr lang="en-US" sz="2400" b="0" dirty="0" smtClean="0">
                          <a:solidFill>
                            <a:schemeClr val="tx1"/>
                          </a:solidFill>
                        </a:rPr>
                        <a:t> = 1 or b</a:t>
                      </a:r>
                      <a:r>
                        <a:rPr lang="en-US" sz="2400" b="0" baseline="-25000" dirty="0" smtClean="0">
                          <a:solidFill>
                            <a:schemeClr val="tx1"/>
                          </a:solidFill>
                        </a:rPr>
                        <a:t>2</a:t>
                      </a:r>
                      <a:r>
                        <a:rPr lang="en-US" sz="2400" b="0" dirty="0" smtClean="0">
                          <a:solidFill>
                            <a:schemeClr val="tx1"/>
                          </a:solidFill>
                        </a:rPr>
                        <a:t> = a</a:t>
                      </a:r>
                      <a:r>
                        <a:rPr lang="en-US" sz="2400" b="0" baseline="-25000" dirty="0" smtClean="0">
                          <a:solidFill>
                            <a:schemeClr val="tx1"/>
                          </a:solidFill>
                        </a:rPr>
                        <a:t>1</a:t>
                      </a:r>
                      <a:r>
                        <a:rPr lang="en-US" sz="2400" b="0" baseline="0" dirty="0" smtClean="0">
                          <a:solidFill>
                            <a:schemeClr val="tx1"/>
                          </a:solidFill>
                        </a:rPr>
                        <a:t>  (reward already given)</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S</a:t>
                      </a:r>
                      <a:r>
                        <a:rPr lang="en-US" sz="2400" baseline="-25000" dirty="0" smtClean="0">
                          <a:solidFill>
                            <a:schemeClr val="tx1"/>
                          </a:solidFill>
                        </a:rPr>
                        <a:t>0</a:t>
                      </a:r>
                      <a:r>
                        <a:rPr lang="en-US" sz="2400" baseline="0" dirty="0" smtClean="0">
                          <a:solidFill>
                            <a:schemeClr val="tx1"/>
                          </a:solidFill>
                        </a:rPr>
                        <a:t>   </a:t>
                      </a:r>
                      <a:r>
                        <a:rPr lang="en-US" sz="2400" dirty="0" smtClean="0">
                          <a:solidFill>
                            <a:schemeClr val="tx1"/>
                          </a:solidFill>
                        </a:rPr>
                        <a:t> else                          (no</a:t>
                      </a:r>
                      <a:r>
                        <a:rPr lang="en-US" sz="2400" baseline="0" dirty="0" smtClean="0">
                          <a:solidFill>
                            <a:schemeClr val="tx1"/>
                          </a:solidFill>
                        </a:rPr>
                        <a:t> reward given)</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2" name="Left Brace 11"/>
          <p:cNvSpPr/>
          <p:nvPr/>
        </p:nvSpPr>
        <p:spPr>
          <a:xfrm>
            <a:off x="2057400" y="5638800"/>
            <a:ext cx="228600" cy="10668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Rewards</a:t>
            </a:r>
            <a:endParaRPr lang="en-US" dirty="0"/>
          </a:p>
        </p:txBody>
      </p:sp>
      <p:sp>
        <p:nvSpPr>
          <p:cNvPr id="4" name="Slide Number Placeholder 3"/>
          <p:cNvSpPr>
            <a:spLocks noGrp="1"/>
          </p:cNvSpPr>
          <p:nvPr>
            <p:ph type="sldNum" sz="quarter" idx="15"/>
          </p:nvPr>
        </p:nvSpPr>
        <p:spPr/>
        <p:txBody>
          <a:bodyPr/>
          <a:lstStyle/>
          <a:p>
            <a:pPr>
              <a:defRPr/>
            </a:pPr>
            <a:fld id="{E7BFE39F-E685-42BB-A3D9-2656CAFCBE80}" type="slidenum">
              <a:rPr lang="en-US"/>
              <a:pPr>
                <a:defRPr/>
              </a:pPr>
              <a:t>58</a:t>
            </a:fld>
            <a:endParaRPr lang="en-US"/>
          </a:p>
        </p:txBody>
      </p:sp>
      <p:pic>
        <p:nvPicPr>
          <p:cNvPr id="74754" name="Picture 3" descr="image002"/>
          <p:cNvPicPr>
            <a:picLocks noChangeAspect="1" noChangeArrowheads="1"/>
          </p:cNvPicPr>
          <p:nvPr/>
        </p:nvPicPr>
        <p:blipFill>
          <a:blip r:embed="rId3" cstate="print"/>
          <a:srcRect/>
          <a:stretch>
            <a:fillRect/>
          </a:stretch>
        </p:blipFill>
        <p:spPr bwMode="auto">
          <a:xfrm>
            <a:off x="457200" y="1371600"/>
            <a:ext cx="4648200" cy="3657600"/>
          </a:xfrm>
          <a:prstGeom prst="rect">
            <a:avLst/>
          </a:prstGeom>
          <a:noFill/>
          <a:ln w="9525">
            <a:noFill/>
            <a:miter lim="800000"/>
            <a:headEnd/>
            <a:tailEnd/>
          </a:ln>
        </p:spPr>
      </p:pic>
      <p:sp>
        <p:nvSpPr>
          <p:cNvPr id="6" name="TextBox 5"/>
          <p:cNvSpPr txBox="1">
            <a:spLocks noChangeArrowheads="1"/>
          </p:cNvSpPr>
          <p:nvPr/>
        </p:nvSpPr>
        <p:spPr bwMode="auto">
          <a:xfrm>
            <a:off x="5486400" y="1371600"/>
            <a:ext cx="1836738" cy="523875"/>
          </a:xfrm>
          <a:prstGeom prst="rect">
            <a:avLst/>
          </a:prstGeom>
          <a:noFill/>
          <a:ln w="9525">
            <a:noFill/>
            <a:miter lim="800000"/>
            <a:headEnd/>
            <a:tailEnd/>
          </a:ln>
        </p:spPr>
        <p:txBody>
          <a:bodyPr wrap="none">
            <a:spAutoFit/>
          </a:bodyPr>
          <a:lstStyle/>
          <a:p>
            <a:r>
              <a:rPr lang="en-US" sz="2800">
                <a:latin typeface="Book Antiqua" pitchFamily="18" charset="0"/>
              </a:rPr>
              <a:t>b = (b</a:t>
            </a:r>
            <a:r>
              <a:rPr lang="en-US" sz="2800" baseline="-25000">
                <a:latin typeface="Book Antiqua" pitchFamily="18" charset="0"/>
              </a:rPr>
              <a:t>1,</a:t>
            </a:r>
            <a:r>
              <a:rPr lang="en-US" sz="2800">
                <a:latin typeface="Book Antiqua" pitchFamily="18" charset="0"/>
              </a:rPr>
              <a:t>b</a:t>
            </a:r>
            <a:r>
              <a:rPr lang="en-US" sz="2800" baseline="-25000">
                <a:latin typeface="Book Antiqua" pitchFamily="18" charset="0"/>
              </a:rPr>
              <a:t>2</a:t>
            </a:r>
            <a:r>
              <a:rPr lang="en-US" sz="2800">
                <a:latin typeface="Book Antiqua" pitchFamily="18" charset="0"/>
              </a:rPr>
              <a:t>)</a:t>
            </a:r>
            <a:r>
              <a:rPr lang="en-US" sz="2800" baseline="-25000">
                <a:latin typeface="Book Antiqua" pitchFamily="18" charset="0"/>
              </a:rPr>
              <a:t>  </a:t>
            </a:r>
            <a:endParaRPr lang="en-US" sz="2800">
              <a:latin typeface="Book Antiqua" pitchFamily="18" charset="0"/>
            </a:endParaRPr>
          </a:p>
        </p:txBody>
      </p:sp>
      <p:sp>
        <p:nvSpPr>
          <p:cNvPr id="8" name="TextBox 7"/>
          <p:cNvSpPr txBox="1">
            <a:spLocks noChangeArrowheads="1"/>
          </p:cNvSpPr>
          <p:nvPr/>
        </p:nvSpPr>
        <p:spPr bwMode="auto">
          <a:xfrm>
            <a:off x="5562600" y="2133600"/>
            <a:ext cx="3200400" cy="1384300"/>
          </a:xfrm>
          <a:prstGeom prst="rect">
            <a:avLst/>
          </a:prstGeom>
          <a:noFill/>
          <a:ln w="9525">
            <a:noFill/>
            <a:miter lim="800000"/>
            <a:headEnd/>
            <a:tailEnd/>
          </a:ln>
        </p:spPr>
        <p:txBody>
          <a:bodyPr>
            <a:spAutoFit/>
          </a:bodyPr>
          <a:lstStyle/>
          <a:p>
            <a:r>
              <a:rPr lang="en-US" sz="2800">
                <a:latin typeface="Book Antiqua" pitchFamily="18" charset="0"/>
              </a:rPr>
              <a:t>No reward whenever B plays b</a:t>
            </a:r>
            <a:r>
              <a:rPr lang="en-US" sz="2800" baseline="-25000">
                <a:latin typeface="Book Antiqua" pitchFamily="18" charset="0"/>
              </a:rPr>
              <a:t>2</a:t>
            </a:r>
            <a:r>
              <a:rPr lang="en-US" sz="2800">
                <a:latin typeface="Book Antiqua" pitchFamily="18" charset="0"/>
              </a:rPr>
              <a:t> = 2</a:t>
            </a:r>
          </a:p>
        </p:txBody>
      </p:sp>
      <p:graphicFrame>
        <p:nvGraphicFramePr>
          <p:cNvPr id="9" name="Table 8"/>
          <p:cNvGraphicFramePr>
            <a:graphicFrameLocks noGrp="1"/>
          </p:cNvGraphicFramePr>
          <p:nvPr/>
        </p:nvGraphicFramePr>
        <p:xfrm>
          <a:off x="76200" y="5257800"/>
          <a:ext cx="9067800" cy="1371600"/>
        </p:xfrm>
        <a:graphic>
          <a:graphicData uri="http://schemas.openxmlformats.org/drawingml/2006/table">
            <a:tbl>
              <a:tblPr firstRow="1" bandRow="1">
                <a:tableStyleId>{5C22544A-7EE6-4342-B048-85BDC9FD1C3A}</a:tableStyleId>
              </a:tblPr>
              <a:tblGrid>
                <a:gridCol w="1600200"/>
                <a:gridCol w="7467600"/>
              </a:tblGrid>
              <a:tr h="370840">
                <a:tc rowSpan="3">
                  <a:txBody>
                    <a:bodyPr/>
                    <a:lstStyle/>
                    <a:p>
                      <a:pPr algn="ctr"/>
                      <a:r>
                        <a:rPr lang="en-US" sz="2400" dirty="0" smtClean="0">
                          <a:solidFill>
                            <a:schemeClr val="tx1"/>
                          </a:solidFill>
                        </a:rPr>
                        <a:t>r(</a:t>
                      </a:r>
                      <a:r>
                        <a:rPr lang="en-US" sz="2400" dirty="0" err="1" smtClean="0">
                          <a:solidFill>
                            <a:schemeClr val="tx1"/>
                          </a:solidFill>
                        </a:rPr>
                        <a:t>a,b,s</a:t>
                      </a:r>
                      <a:r>
                        <a:rPr lang="en-US" sz="2400" dirty="0" smtClean="0">
                          <a:solidFill>
                            <a:schemeClr val="tx1"/>
                          </a:solidFill>
                        </a:rPr>
                        <a:t>) =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a:t>
                      </a:r>
                      <a:r>
                        <a:rPr lang="en-US" sz="2400" b="0" dirty="0" smtClean="0">
                          <a:solidFill>
                            <a:schemeClr val="tx1"/>
                          </a:solidFill>
                        </a:rPr>
                        <a:t>1      </a:t>
                      </a:r>
                      <a:r>
                        <a:rPr lang="en-US" sz="2400" b="0" baseline="0" dirty="0" smtClean="0">
                          <a:solidFill>
                            <a:schemeClr val="tx1"/>
                          </a:solidFill>
                        </a:rPr>
                        <a:t> </a:t>
                      </a:r>
                      <a:r>
                        <a:rPr lang="en-US" sz="2400" b="0" dirty="0" smtClean="0">
                          <a:solidFill>
                            <a:schemeClr val="tx1"/>
                          </a:solidFill>
                        </a:rPr>
                        <a:t>if</a:t>
                      </a:r>
                      <a:r>
                        <a:rPr lang="en-US" sz="2400" b="0" baseline="0" dirty="0" smtClean="0">
                          <a:solidFill>
                            <a:schemeClr val="tx1"/>
                          </a:solidFill>
                        </a:rPr>
                        <a:t> s </a:t>
                      </a:r>
                      <a:r>
                        <a:rPr lang="en-US" sz="2400" b="0" baseline="0" dirty="0" smtClean="0">
                          <a:solidFill>
                            <a:schemeClr val="tx1"/>
                          </a:solidFill>
                          <a:sym typeface="Mathematica1"/>
                        </a:rPr>
                        <a:t> </a:t>
                      </a:r>
                      <a:r>
                        <a:rPr lang="en-US" sz="2400" b="0" dirty="0" smtClean="0">
                          <a:solidFill>
                            <a:schemeClr val="tx1"/>
                          </a:solidFill>
                        </a:rPr>
                        <a:t>S</a:t>
                      </a:r>
                      <a:r>
                        <a:rPr lang="en-US" sz="2400" b="0" baseline="-25000" dirty="0" smtClean="0">
                          <a:solidFill>
                            <a:schemeClr val="tx1"/>
                          </a:solidFill>
                        </a:rPr>
                        <a:t>0</a:t>
                      </a:r>
                      <a:r>
                        <a:rPr lang="en-US" sz="2400" b="0" baseline="0" dirty="0" smtClean="0">
                          <a:solidFill>
                            <a:schemeClr val="tx1"/>
                          </a:solidFill>
                        </a:rPr>
                        <a:t> and a = b</a:t>
                      </a:r>
                      <a:r>
                        <a:rPr lang="en-US" sz="2400" b="0" baseline="-25000" dirty="0" smtClean="0">
                          <a:solidFill>
                            <a:schemeClr val="tx1"/>
                          </a:solidFill>
                        </a:rPr>
                        <a:t>2</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-5     </a:t>
                      </a:r>
                      <a:r>
                        <a:rPr lang="en-US" sz="2400" baseline="0" dirty="0" smtClean="0">
                          <a:solidFill>
                            <a:schemeClr val="tx1"/>
                          </a:solidFill>
                        </a:rPr>
                        <a:t> </a:t>
                      </a:r>
                      <a:r>
                        <a:rPr lang="en-US" sz="2400" dirty="0" smtClean="0">
                          <a:solidFill>
                            <a:schemeClr val="tx1"/>
                          </a:solidFill>
                        </a:rPr>
                        <a:t> if </a:t>
                      </a:r>
                      <a:r>
                        <a:rPr lang="en-US" sz="2400" baseline="0" dirty="0" smtClean="0">
                          <a:solidFill>
                            <a:schemeClr val="tx1"/>
                          </a:solidFill>
                        </a:rPr>
                        <a:t>s </a:t>
                      </a:r>
                      <a:r>
                        <a:rPr lang="en-US" sz="2400" baseline="0" dirty="0" smtClean="0">
                          <a:solidFill>
                            <a:schemeClr val="tx1"/>
                          </a:solidFill>
                          <a:sym typeface="Mathematica1"/>
                        </a:rPr>
                        <a:t> </a:t>
                      </a:r>
                      <a:r>
                        <a:rPr lang="en-US" sz="2400" dirty="0" smtClean="0">
                          <a:solidFill>
                            <a:schemeClr val="tx1"/>
                          </a:solidFill>
                        </a:rPr>
                        <a:t>S</a:t>
                      </a:r>
                      <a:r>
                        <a:rPr lang="en-US" sz="2400" baseline="-25000" dirty="0" smtClean="0">
                          <a:solidFill>
                            <a:schemeClr val="tx1"/>
                          </a:solidFill>
                        </a:rPr>
                        <a:t>1 </a:t>
                      </a:r>
                      <a:r>
                        <a:rPr lang="en-US" sz="2400" dirty="0" smtClean="0">
                          <a:solidFill>
                            <a:schemeClr val="tx1"/>
                          </a:solidFill>
                        </a:rPr>
                        <a:t>and f(</a:t>
                      </a:r>
                      <a:r>
                        <a:rPr lang="en-US" sz="2400" dirty="0" err="1" smtClean="0">
                          <a:solidFill>
                            <a:schemeClr val="tx1"/>
                          </a:solidFill>
                        </a:rPr>
                        <a:t>a,b</a:t>
                      </a:r>
                      <a:r>
                        <a:rPr lang="en-US" sz="2400" dirty="0" smtClean="0">
                          <a:solidFill>
                            <a:schemeClr val="tx1"/>
                          </a:solidFill>
                        </a:rPr>
                        <a:t>) = S</a:t>
                      </a:r>
                      <a:r>
                        <a:rPr lang="en-US" sz="2400" baseline="-25000" dirty="0" smtClean="0">
                          <a:solidFill>
                            <a:schemeClr val="tx1"/>
                          </a:solidFill>
                        </a:rPr>
                        <a:t>0</a:t>
                      </a:r>
                      <a:r>
                        <a:rPr lang="en-US" sz="2400" dirty="0" smtClean="0">
                          <a:solidFill>
                            <a:schemeClr val="tx1"/>
                          </a:solidFill>
                        </a:rPr>
                        <a:t> and b</a:t>
                      </a:r>
                      <a:r>
                        <a:rPr lang="en-US" sz="2400" baseline="-25000" dirty="0" smtClean="0">
                          <a:solidFill>
                            <a:schemeClr val="tx1"/>
                          </a:solidFill>
                        </a:rPr>
                        <a:t>2</a:t>
                      </a:r>
                      <a:r>
                        <a:rPr lang="en-US" sz="2400" baseline="0" dirty="0" smtClean="0">
                          <a:solidFill>
                            <a:schemeClr val="tx1"/>
                          </a:solidFill>
                        </a:rPr>
                        <a:t> </a:t>
                      </a:r>
                      <a:r>
                        <a:rPr lang="en-US" sz="2400" baseline="0" dirty="0" smtClean="0">
                          <a:solidFill>
                            <a:schemeClr val="tx1"/>
                          </a:solidFill>
                          <a:sym typeface="Mathematica1"/>
                        </a:rPr>
                        <a:t></a:t>
                      </a:r>
                      <a:r>
                        <a:rPr lang="en-US" sz="2400" baseline="0" dirty="0" smtClean="0">
                          <a:solidFill>
                            <a:schemeClr val="tx1"/>
                          </a:solidFill>
                        </a:rPr>
                        <a:t>  3</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0    </a:t>
                      </a:r>
                      <a:r>
                        <a:rPr lang="en-US" sz="2400" baseline="0" dirty="0" smtClean="0">
                          <a:solidFill>
                            <a:schemeClr val="tx1"/>
                          </a:solidFill>
                        </a:rPr>
                        <a:t>  </a:t>
                      </a:r>
                      <a:r>
                        <a:rPr lang="en-US" sz="2400" dirty="0" smtClean="0">
                          <a:solidFill>
                            <a:schemeClr val="tx1"/>
                          </a:solidFill>
                        </a:rPr>
                        <a:t> otherwise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0" name="Left Brace 9"/>
          <p:cNvSpPr/>
          <p:nvPr/>
        </p:nvSpPr>
        <p:spPr>
          <a:xfrm>
            <a:off x="1676400" y="5257800"/>
            <a:ext cx="228600" cy="13716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
        <p:nvSpPr>
          <p:cNvPr id="11" name="TextBox 10"/>
          <p:cNvSpPr txBox="1">
            <a:spLocks noChangeArrowheads="1"/>
          </p:cNvSpPr>
          <p:nvPr/>
        </p:nvSpPr>
        <p:spPr bwMode="auto">
          <a:xfrm>
            <a:off x="5562600" y="3733800"/>
            <a:ext cx="3200400" cy="954088"/>
          </a:xfrm>
          <a:prstGeom prst="rect">
            <a:avLst/>
          </a:prstGeom>
          <a:noFill/>
          <a:ln w="9525">
            <a:noFill/>
            <a:miter lim="800000"/>
            <a:headEnd/>
            <a:tailEnd/>
          </a:ln>
        </p:spPr>
        <p:txBody>
          <a:bodyPr>
            <a:spAutoFit/>
          </a:bodyPr>
          <a:lstStyle/>
          <a:p>
            <a:r>
              <a:rPr lang="en-US" sz="2800">
                <a:latin typeface="Book Antiqua" pitchFamily="18" charset="0"/>
              </a:rPr>
              <a:t>No reward whenever s </a:t>
            </a:r>
            <a:r>
              <a:rPr lang="en-US" sz="2800">
                <a:latin typeface="Book Antiqua" pitchFamily="18" charset="0"/>
                <a:sym typeface="Mathematica1"/>
              </a:rPr>
              <a:t> </a:t>
            </a:r>
            <a:r>
              <a:rPr lang="en-US" sz="2800">
                <a:latin typeface="Book Antiqua" pitchFamily="18" charset="0"/>
              </a:rPr>
              <a:t>S</a:t>
            </a:r>
            <a:r>
              <a:rPr lang="en-US" sz="2800" baseline="-25000">
                <a:latin typeface="Book Antiqua" pitchFamily="18" charset="0"/>
              </a:rPr>
              <a:t>1</a:t>
            </a:r>
            <a:r>
              <a:rPr lang="en-US" sz="2800">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Oblivious Adversary</a:t>
            </a:r>
            <a:endParaRPr lang="en-US" dirty="0"/>
          </a:p>
        </p:txBody>
      </p:sp>
      <p:sp>
        <p:nvSpPr>
          <p:cNvPr id="76802" name="Content Placeholder 2"/>
          <p:cNvSpPr>
            <a:spLocks noGrp="1"/>
          </p:cNvSpPr>
          <p:nvPr>
            <p:ph sz="quarter" idx="1"/>
          </p:nvPr>
        </p:nvSpPr>
        <p:spPr/>
        <p:txBody>
          <a:bodyPr>
            <a:normAutofit/>
          </a:bodyPr>
          <a:lstStyle/>
          <a:p>
            <a:pPr marL="650875" indent="-514350">
              <a:buFont typeface="Wingdings 2" pitchFamily="18" charset="2"/>
              <a:buNone/>
            </a:pPr>
            <a:r>
              <a:rPr lang="en-US" smtClean="0"/>
              <a:t>(d</a:t>
            </a:r>
            <a:r>
              <a:rPr lang="en-US" baseline="-25000" smtClean="0"/>
              <a:t>1</a:t>
            </a:r>
            <a:r>
              <a:rPr lang="en-US" smtClean="0"/>
              <a:t>,…,d</a:t>
            </a:r>
            <a:r>
              <a:rPr lang="en-US" baseline="-25000" smtClean="0"/>
              <a:t>n</a:t>
            </a:r>
            <a:r>
              <a:rPr lang="en-US" smtClean="0"/>
              <a:t>) - binary De Buijn sequence  of order n</a:t>
            </a:r>
          </a:p>
          <a:p>
            <a:pPr marL="650875" indent="-514350">
              <a:buFont typeface="Wingdings 2" pitchFamily="18" charset="2"/>
              <a:buNone/>
            </a:pPr>
            <a:endParaRPr lang="en-US" smtClean="0"/>
          </a:p>
          <a:p>
            <a:pPr marL="650875" indent="-514350">
              <a:buFont typeface="Lucida Sans" pitchFamily="34" charset="0"/>
              <a:buAutoNum type="arabicPeriod"/>
            </a:pPr>
            <a:r>
              <a:rPr lang="en-US" smtClean="0"/>
              <a:t>Pick a clause C uniformly at random</a:t>
            </a:r>
          </a:p>
          <a:p>
            <a:pPr marL="650875" indent="-514350">
              <a:buFont typeface="Lucida Sans" pitchFamily="34" charset="0"/>
              <a:buAutoNum type="arabicPeriod"/>
            </a:pPr>
            <a:r>
              <a:rPr lang="en-US" smtClean="0"/>
              <a:t>For i = 1,…,n</a:t>
            </a:r>
          </a:p>
          <a:p>
            <a:pPr marL="971550" lvl="1" indent="-514350"/>
            <a:r>
              <a:rPr lang="en-US" smtClean="0"/>
              <a:t> Play b = (d</a:t>
            </a:r>
            <a:r>
              <a:rPr lang="en-US" baseline="-25000" smtClean="0"/>
              <a:t>i</a:t>
            </a:r>
            <a:r>
              <a:rPr lang="en-US" smtClean="0"/>
              <a:t>,b</a:t>
            </a:r>
            <a:r>
              <a:rPr lang="en-US" baseline="-25000" smtClean="0"/>
              <a:t>2</a:t>
            </a:r>
            <a:r>
              <a:rPr lang="en-US" smtClean="0"/>
              <a:t>)</a:t>
            </a:r>
          </a:p>
          <a:p>
            <a:pPr marL="1455738" lvl="3" indent="-514350">
              <a:buFont typeface="Lucida Sans" pitchFamily="34" charset="0"/>
              <a:buAutoNum type="arabicPeriod"/>
            </a:pPr>
            <a:endParaRPr lang="en-US" smtClean="0"/>
          </a:p>
          <a:p>
            <a:pPr marL="1455738" lvl="3" indent="-514350">
              <a:buFont typeface="Lucida Sans" pitchFamily="34" charset="0"/>
              <a:buAutoNum type="arabicPeriod"/>
            </a:pPr>
            <a:endParaRPr lang="en-US" smtClean="0"/>
          </a:p>
          <a:p>
            <a:pPr marL="650875" indent="-514350">
              <a:buFont typeface="Lucida Sans" pitchFamily="34" charset="0"/>
              <a:buAutoNum type="arabicPeriod"/>
            </a:pPr>
            <a:endParaRPr lang="en-US" smtClean="0"/>
          </a:p>
          <a:p>
            <a:pPr marL="650875" indent="-514350">
              <a:buFont typeface="Lucida Sans" pitchFamily="34" charset="0"/>
              <a:buAutoNum type="arabicPeriod"/>
            </a:pPr>
            <a:r>
              <a:rPr lang="en-US" smtClean="0"/>
              <a:t>Repeat	Step 1</a:t>
            </a:r>
          </a:p>
        </p:txBody>
      </p:sp>
      <p:sp>
        <p:nvSpPr>
          <p:cNvPr id="4" name="Slide Number Placeholder 3"/>
          <p:cNvSpPr>
            <a:spLocks noGrp="1"/>
          </p:cNvSpPr>
          <p:nvPr>
            <p:ph type="sldNum" sz="quarter" idx="15"/>
          </p:nvPr>
        </p:nvSpPr>
        <p:spPr/>
        <p:txBody>
          <a:bodyPr/>
          <a:lstStyle/>
          <a:p>
            <a:pPr>
              <a:defRPr/>
            </a:pPr>
            <a:fld id="{4D60E9A0-123E-46CE-96C2-063A0F341626}" type="slidenum">
              <a:rPr lang="en-US"/>
              <a:pPr>
                <a:defRPr/>
              </a:pPr>
              <a:t>59</a:t>
            </a:fld>
            <a:endParaRPr lang="en-US"/>
          </a:p>
        </p:txBody>
      </p:sp>
      <p:graphicFrame>
        <p:nvGraphicFramePr>
          <p:cNvPr id="5" name="Table 4"/>
          <p:cNvGraphicFramePr>
            <a:graphicFrameLocks noGrp="1"/>
          </p:cNvGraphicFramePr>
          <p:nvPr/>
        </p:nvGraphicFramePr>
        <p:xfrm>
          <a:off x="4114800" y="3505200"/>
          <a:ext cx="4343400" cy="1828800"/>
        </p:xfrm>
        <a:graphic>
          <a:graphicData uri="http://schemas.openxmlformats.org/drawingml/2006/table">
            <a:tbl>
              <a:tblPr firstRow="1" bandRow="1">
                <a:tableStyleId>{5C22544A-7EE6-4342-B048-85BDC9FD1C3A}</a:tableStyleId>
              </a:tblPr>
              <a:tblGrid>
                <a:gridCol w="1600200"/>
                <a:gridCol w="462915"/>
                <a:gridCol w="2280285"/>
              </a:tblGrid>
              <a:tr h="370840">
                <a:tc rowSpan="4">
                  <a:txBody>
                    <a:bodyPr/>
                    <a:lstStyle/>
                    <a:p>
                      <a:pPr algn="l"/>
                      <a:r>
                        <a:rPr lang="en-US" sz="2400" baseline="0" dirty="0" smtClean="0">
                          <a:solidFill>
                            <a:schemeClr val="tx1"/>
                          </a:solidFill>
                        </a:rPr>
                        <a:t>   </a:t>
                      </a:r>
                      <a:r>
                        <a:rPr lang="en-US" sz="2400" dirty="0" smtClean="0">
                          <a:solidFill>
                            <a:schemeClr val="tx1"/>
                          </a:solidFill>
                        </a:rPr>
                        <a:t>b</a:t>
                      </a:r>
                      <a:r>
                        <a:rPr lang="en-US" sz="2400" baseline="-25000" dirty="0" smtClean="0">
                          <a:solidFill>
                            <a:schemeClr val="tx1"/>
                          </a:solidFill>
                        </a:rPr>
                        <a:t>2</a:t>
                      </a:r>
                      <a:r>
                        <a:rPr lang="en-US" sz="2400" dirty="0" smtClean="0">
                          <a:solidFill>
                            <a:schemeClr val="tx1"/>
                          </a:solidFill>
                        </a:rPr>
                        <a:t> =</a:t>
                      </a:r>
                      <a:r>
                        <a:rPr lang="en-US" sz="2400" baseline="-25000" dirty="0" smtClean="0">
                          <a:solidFill>
                            <a:schemeClr val="tx1"/>
                          </a:solidFill>
                        </a:rPr>
                        <a:t>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smtClean="0">
                          <a:solidFill>
                            <a:schemeClr val="tx1"/>
                          </a:solidFill>
                        </a:rPr>
                        <a:t>1</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b="0" dirty="0" smtClean="0">
                          <a:solidFill>
                            <a:schemeClr val="tx1"/>
                          </a:solidFill>
                        </a:rPr>
                        <a:t>If x</a:t>
                      </a:r>
                      <a:r>
                        <a:rPr lang="en-US" sz="2400" b="0" baseline="-25000" dirty="0" smtClean="0">
                          <a:solidFill>
                            <a:schemeClr val="tx1"/>
                          </a:solidFill>
                        </a:rPr>
                        <a:t>i</a:t>
                      </a:r>
                      <a:r>
                        <a:rPr lang="en-US" sz="2400" b="0" dirty="0" smtClean="0">
                          <a:solidFill>
                            <a:schemeClr val="tx1"/>
                          </a:solidFill>
                        </a:rPr>
                        <a:t> </a:t>
                      </a:r>
                      <a:r>
                        <a:rPr lang="en-US" sz="2400" b="0" dirty="0" smtClean="0">
                          <a:solidFill>
                            <a:schemeClr val="tx1"/>
                          </a:solidFill>
                          <a:sym typeface="Mathematica1"/>
                        </a:rPr>
                        <a:t></a:t>
                      </a:r>
                      <a:r>
                        <a:rPr lang="en-US" sz="2400" b="0" dirty="0" smtClean="0">
                          <a:solidFill>
                            <a:schemeClr val="tx1"/>
                          </a:solidFill>
                        </a:rPr>
                        <a:t> C</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0</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If </a:t>
                      </a:r>
                      <a:r>
                        <a:rPr lang="en-US" sz="2400" dirty="0" smtClean="0">
                          <a:solidFill>
                            <a:schemeClr val="tx1"/>
                          </a:solidFill>
                          <a:sym typeface="Mathematica1"/>
                        </a:rPr>
                        <a:t></a:t>
                      </a:r>
                      <a:r>
                        <a:rPr lang="en-US" sz="2400" dirty="0" smtClean="0">
                          <a:solidFill>
                            <a:schemeClr val="tx1"/>
                          </a:solidFill>
                        </a:rPr>
                        <a:t>x</a:t>
                      </a:r>
                      <a:r>
                        <a:rPr lang="en-US" sz="2400" baseline="-25000" dirty="0" smtClean="0">
                          <a:solidFill>
                            <a:schemeClr val="tx1"/>
                          </a:solidFill>
                        </a:rPr>
                        <a:t>i</a:t>
                      </a:r>
                      <a:r>
                        <a:rPr lang="en-US" sz="2400" dirty="0" smtClean="0">
                          <a:solidFill>
                            <a:schemeClr val="tx1"/>
                          </a:solidFill>
                        </a:rPr>
                        <a:t> </a:t>
                      </a:r>
                      <a:r>
                        <a:rPr lang="en-US" sz="2400" dirty="0" smtClean="0">
                          <a:solidFill>
                            <a:schemeClr val="tx1"/>
                          </a:solidFill>
                          <a:sym typeface="Mathematica1"/>
                        </a:rPr>
                        <a:t></a:t>
                      </a:r>
                      <a:r>
                        <a:rPr lang="en-US" sz="2400" dirty="0" smtClean="0">
                          <a:solidFill>
                            <a:schemeClr val="tx1"/>
                          </a:solidFill>
                        </a:rPr>
                        <a:t> C</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200">
                <a:tc vMerge="1">
                  <a:txBody>
                    <a:bodyPr/>
                    <a:lstStyle/>
                    <a:p>
                      <a:endParaRPr lang="en-US" dirty="0"/>
                    </a:p>
                  </a:txBody>
                  <a:tcPr/>
                </a:tc>
                <a:tc>
                  <a:txBody>
                    <a:bodyPr/>
                    <a:lstStyle/>
                    <a:p>
                      <a:r>
                        <a:rPr lang="en-US" sz="2400" dirty="0" smtClean="0">
                          <a:solidFill>
                            <a:schemeClr val="tx1"/>
                          </a:solidFill>
                        </a:rPr>
                        <a:t>3</a:t>
                      </a:r>
                      <a:endParaRPr lang="en-US" sz="2400" dirty="0">
                        <a:solidFill>
                          <a:schemeClr val="tx1"/>
                        </a:solidFill>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If </a:t>
                      </a:r>
                      <a:r>
                        <a:rPr lang="en-US" sz="2400" dirty="0" err="1" smtClean="0">
                          <a:solidFill>
                            <a:schemeClr val="tx1"/>
                          </a:solidFill>
                        </a:rPr>
                        <a:t>i</a:t>
                      </a:r>
                      <a:r>
                        <a:rPr lang="en-US" sz="2400" dirty="0" smtClean="0">
                          <a:solidFill>
                            <a:schemeClr val="tx1"/>
                          </a:solidFill>
                        </a:rPr>
                        <a:t> = n</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vMerge="1">
                  <a:txBody>
                    <a:bodyPr/>
                    <a:lstStyle/>
                    <a:p>
                      <a:pPr algn="l"/>
                      <a:endParaRPr lang="en-US" sz="240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2</a:t>
                      </a:r>
                      <a:endParaRPr lang="en-US" sz="2400" dirty="0">
                        <a:solidFill>
                          <a:schemeClr val="tx1"/>
                        </a:solidFill>
                      </a:endParaRPr>
                    </a:p>
                  </a:txBody>
                  <a:tcPr>
                    <a:lnL w="381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Otherwise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6" name="Left Brace 5"/>
          <p:cNvSpPr/>
          <p:nvPr/>
        </p:nvSpPr>
        <p:spPr>
          <a:xfrm>
            <a:off x="5257800" y="3429000"/>
            <a:ext cx="381000" cy="1981200"/>
          </a:xfrm>
          <a:prstGeom prst="leftBrace">
            <a:avLst>
              <a:gd name="adj1" fmla="val 8333"/>
              <a:gd name="adj2" fmla="val 50766"/>
            </a:avLst>
          </a:prstGeom>
          <a:ln w="539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Motivating Example: Speeding Game</a:t>
            </a:r>
            <a:endParaRPr lang="en-US" dirty="0"/>
          </a:p>
        </p:txBody>
      </p:sp>
      <p:sp>
        <p:nvSpPr>
          <p:cNvPr id="4" name="Rectangle 3"/>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
        <p:nvSpPr>
          <p:cNvPr id="11" name="TextBox 10"/>
          <p:cNvSpPr txBox="1"/>
          <p:nvPr/>
        </p:nvSpPr>
        <p:spPr>
          <a:xfrm>
            <a:off x="837362" y="3048000"/>
            <a:ext cx="15969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Actions</a:t>
            </a:r>
            <a:endParaRPr lang="en-US" sz="2400" dirty="0">
              <a:solidFill>
                <a:prstClr val="black"/>
              </a:solidFill>
            </a:endParaRPr>
          </a:p>
        </p:txBody>
      </p:sp>
      <p:sp>
        <p:nvSpPr>
          <p:cNvPr id="17" name="Rectangle 16"/>
          <p:cNvSpPr/>
          <p:nvPr/>
        </p:nvSpPr>
        <p:spPr>
          <a:xfrm>
            <a:off x="838200" y="3048000"/>
            <a:ext cx="4800600" cy="304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8" name="Slide Number Placeholder 17"/>
          <p:cNvSpPr>
            <a:spLocks noGrp="1"/>
          </p:cNvSpPr>
          <p:nvPr>
            <p:ph type="sldNum" sz="quarter" idx="12"/>
          </p:nvPr>
        </p:nvSpPr>
        <p:spPr/>
        <p:txBody>
          <a:bodyPr/>
          <a:lstStyle/>
          <a:p>
            <a:fld id="{E969542D-8B17-4821-9E79-A741EC2B8F01}" type="slidenum">
              <a:rPr lang="en-US" smtClean="0">
                <a:solidFill>
                  <a:srgbClr val="464653"/>
                </a:solidFill>
              </a:rPr>
              <a:pPr/>
              <a:t>6</a:t>
            </a:fld>
            <a:endParaRPr lang="en-US">
              <a:solidFill>
                <a:srgbClr val="464653"/>
              </a:solidFill>
            </a:endParaRPr>
          </a:p>
        </p:txBody>
      </p:sp>
      <p:pic>
        <p:nvPicPr>
          <p:cNvPr id="1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8201" y="4030160"/>
            <a:ext cx="492817" cy="668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838200" y="1216967"/>
            <a:ext cx="246776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Questions</a:t>
            </a:r>
            <a:endParaRPr lang="en-US" sz="2400" dirty="0">
              <a:solidFill>
                <a:prstClr val="black"/>
              </a:solidFill>
            </a:endParaRPr>
          </a:p>
        </p:txBody>
      </p:sp>
      <p:sp>
        <p:nvSpPr>
          <p:cNvPr id="24" name="Rectangle 23"/>
          <p:cNvSpPr/>
          <p:nvPr/>
        </p:nvSpPr>
        <p:spPr>
          <a:xfrm>
            <a:off x="838200" y="1216967"/>
            <a:ext cx="7924800" cy="1754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5" name="TextBox 24"/>
          <p:cNvSpPr txBox="1"/>
          <p:nvPr/>
        </p:nvSpPr>
        <p:spPr>
          <a:xfrm>
            <a:off x="1519744" y="1899418"/>
            <a:ext cx="4788490" cy="923330"/>
          </a:xfrm>
          <a:prstGeom prst="rect">
            <a:avLst/>
          </a:prstGeom>
          <a:noFill/>
        </p:spPr>
        <p:txBody>
          <a:bodyPr wrap="none" rtlCol="0">
            <a:spAutoFit/>
          </a:bodyPr>
          <a:lstStyle/>
          <a:p>
            <a:r>
              <a:rPr lang="en-US" dirty="0" smtClean="0"/>
              <a:t>Appropriate Game Model for this Interaction?</a:t>
            </a:r>
          </a:p>
          <a:p>
            <a:endParaRPr lang="en-US" dirty="0"/>
          </a:p>
          <a:p>
            <a:r>
              <a:rPr lang="en-US" dirty="0" smtClean="0"/>
              <a:t>Defender Strategies?</a:t>
            </a:r>
            <a:endParaRPr lang="en-US" dirty="0"/>
          </a:p>
        </p:txBody>
      </p:sp>
      <p:pic>
        <p:nvPicPr>
          <p:cNvPr id="26"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5228360"/>
            <a:ext cx="1081144" cy="71625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centives.net/S/wp-content/uploads/2012/07/071012_0328_SpeedLimit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6344" y="3981448"/>
            <a:ext cx="1092201" cy="8191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00201" y="4030160"/>
            <a:ext cx="304892" cy="523220"/>
          </a:xfrm>
          <a:prstGeom prst="rect">
            <a:avLst/>
          </a:prstGeom>
          <a:noFill/>
        </p:spPr>
        <p:txBody>
          <a:bodyPr wrap="none" rtlCol="0">
            <a:spAutoFit/>
          </a:bodyPr>
          <a:lstStyle/>
          <a:p>
            <a:r>
              <a:rPr lang="en-US" sz="2800" b="1" dirty="0" smtClean="0"/>
              <a:t>:</a:t>
            </a:r>
            <a:endParaRPr lang="en-US" sz="2800" b="1" dirty="0"/>
          </a:p>
        </p:txBody>
      </p:sp>
      <p:pic>
        <p:nvPicPr>
          <p:cNvPr id="5130" name="Picture 10" descr="http://us.123rf.com/400wm/400/400/tootles/tootles0608/tootles060800020/509568-speedometer-reading-40-kp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2953" y="3981448"/>
            <a:ext cx="1254480" cy="84677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794490" y="3048000"/>
            <a:ext cx="159691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spcBef>
                <a:spcPts val="0"/>
              </a:spcBef>
              <a:spcAft>
                <a:spcPts val="0"/>
              </a:spcAft>
            </a:pPr>
            <a:r>
              <a:rPr lang="en-US" sz="2400" dirty="0" smtClean="0">
                <a:solidFill>
                  <a:prstClr val="black"/>
                </a:solidFill>
              </a:rPr>
              <a:t>Outcomes</a:t>
            </a:r>
            <a:endParaRPr lang="en-US" sz="2400" dirty="0">
              <a:solidFill>
                <a:prstClr val="black"/>
              </a:solidFill>
            </a:endParaRPr>
          </a:p>
        </p:txBody>
      </p:sp>
      <p:sp>
        <p:nvSpPr>
          <p:cNvPr id="34" name="Rectangle 33"/>
          <p:cNvSpPr/>
          <p:nvPr/>
        </p:nvSpPr>
        <p:spPr>
          <a:xfrm>
            <a:off x="5794490" y="3048000"/>
            <a:ext cx="2968510" cy="30371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4" name="AutoShape 12"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14"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AutoShape 16" descr="data:image/jpeg;base64,/9j/4AAQSkZJRgABAQAAAQABAAD/2wCEAAkGBxQQEhUQEBQUEBQVEBUWFBUUFBAVFBYVFhUYFxgVFRUYHCggGBslHBcWITEhJSkrLi4uFx8zODMsNygtLisBCgoKDg0OGxAQGiwkHyYsLCwsLCwsLCwsLCwsLCwsLCwsLCwsLCwsLCwsLCwsLCwsLCwsLCwsLCwsLCwsLCwsLP/AABEIAKoBKAMBIgACEQEDEQH/xAAcAAABBQEBAQAAAAAAAAAAAAAAAQIDBAUGBwj/xAA/EAABAwEGAgcGBAQGAwEAAAABAAIRAwQFEiExQVFhBhMicYGRsQcyQqHB8HKCstEUI1JiJDNDkuHxc8LSFf/EABkBAQADAQEAAAAAAAAAAAAAAAABAgMEBf/EACMRAAICAgEFAQEBAQAAAAAAAAABAhEDIRIEIjFBUTITYRT/2gAMAwEAAhEDEQA/APbUqRKEAIQhACEIQAhCEAsoSJQgBCEIAQhCAEJCVXt1up0GGpVcGNAkkn04nkgLKRefXp7UqLIFCk+rJzLoYB6mT3LHtXtVq/BTpNy3xujhOYVeSJo9ZQvH6PtWrnVtF0HTC9h/UVt3Z7UqRIFopup/3MONp/LE+qckKPRUKnd16UbS3HQqNqDfCcx3jUeKtqxAIQhACESklABQhCAEiVIgBCEIAQhCAEIQgBCEIB6EIQAhCEAIQhACEIQAhKkQCoQhAChtdpbSY6pUcGMaJc45ABSOXh/tG6ZOtNc0LOSaVN0ZHsueNXEjYbeahsG90o9qRYCyyU4JECpUz14NGnj5LzW1XvWrOdUrvc/MmTPOR3DgFRrWkgEDMxB3E8FnFj3yXGQDBBn5EaQq1fkNlmtbsWQdsT9801tQBpwzO5yz10Vf+CcWnURGQzyic8u75qUUoaeMaHu4Dv8AkVbRGyO0Xk1wgZZiTI47+Wqs2O0SO0Q4bCZ8QSs5tghskwZPHjx81K/JgLBvAPLLP5pSI2dFdl6OovxUqjqTti1xae4xkRyOS9AuD2l1JbTr4CMUGo7FPCSAY8sl4syo4mMpxQT47/Ja/X9XTaT2ydeYACo1Xgsnfk+qLJWxtDwQQ4SCNCDupl5F7KOl0ObY6riWv/yiT7rj8Hcfke9euK8XYAoQhSAQhCAEiVIgBCEIAQhCAEIQgBCEKAPQhCkAhCEAIQhACEIQAhCEAIQhAcP7U+khstn6ikYq1gRIMFtPIOdykkDz4Lw57Q3stIJmCeG8eU/enV+1W2uNtrnXqw1jJ090GO7E4lcnct3/AMVWwEloxZd3GPFZt+y0U26RWtFGQHDtcwDrylM6hzW4Axxac3GM8t5Xod3dEg0hpzGX36eS6OjcDAIDRqBEbA6nisXn+HZHo/bPJm4w09g5gZ9oEd/qonXa98uYC6feggn73Xu1juZgbDmNMngFMbtY2cLG+QUf19ln00fB881LoqyMQdEQBBUf8FWp55kfI/clfQv/AOezPsN/2hVa11MIgtafAKP+hll0cfp8+GyvLtMOecmN9oBUrnEAauI4mNdYB1Xs9s6P05yaB3BcpfnRgT2QNFK6i/JnLo68M5Gz2pzCHNJa5sObqIIiCCvoboB0ldb7M17wMY7L8OWY3id8vNfO9ezmmRvBzG8f9r2T2KuBoVWgw5tYHbNpaB37ceC2T3o42mtM9NQhC1KghCRACEIQAhCEAIQhACEJEAJUiFAJEJEKQKhIlQAhCEAIQhACEIQAhCZWfhaTwBQHhntOssWx7tW1YczgTGE+WH5hVOhNlZ1uYl0a8tF3PtDu8VLK5wGdH+YOPZ1+S4/2eUHOd1h0hckp3E7sePjkPQrPSAAA4KwE1hhSU3tJ94E8iFzJM73JIs0HD7CdWE6JadNDwdFrTowtciAsVeoVeLMlFUowqOLNIzRl1WyqNroA5EKxel8UKBipUa08JzVRtrbVAfTcHNOhCrxaJc09I8s6WAMqwMjiI+/Jehex5+Bgecg+o4eEAD5+i4v2gWMtqCodCMl6J0Qu3qLDQO5YHH82f1W7nUUcf87nKz0pIobJX6xjX/1NB8d/mpl2J2rOB6BCRCkCpEIUAEJEIBUJEIBUJEIBUJEqAeiESiVIBCEIBUJEqAEIQgBCEIAVG96pawAfE8D6/RXln3wcmD++fIf8qmT8svi/aMW+bP1lmqsHxMePMFcb7NKX+CY/d0+q7uz0sVIg7gyue6J2LqLO2iPgc9n+17h9Fw3o9OC2Q3qytWPU0H9S3/VqkS4f20xx5rBttwWaz5m1VabzuamZP4fouxt1EgZZSsCy9G2V31RXf1UsIYZIcXH4nO4DZoKvB7pFpRjxcnsx7FfdppPFOna6VZuzajS13hMldtdFuqPH8yJ5aeq5yw9B2UBUdVrtJI/ltbUq1GiPicHkmTwEDNbNz2fqiADiEZ5zB5clM7TK4qlG6NOvbMAM5ZLgOlXSCq49Wyr1YM5MDnPIGsADIc11XSuXMhvZzzjgqF03BYzTe20Av6xsScOmxz1M7ERtGqrF2y0126Rwt2MsjnTW620O3cXhwHeGEkDvXR2O6WUHdbZC5rTGOlJLSNyJORV9nRmyUKdRlPFUe9wOPCxhbGmHCAG+CuXXYHNADs4GuQ8wpyOnp2UxxuO40zA9odj6yxOcNWwQe/L6rvrPZ4sjGj4aTY8GhYPSWw9dQdQbkakMB4YnBs+EyutZSw0wwaAQO6IWd9tEyVNMs9H6uKiB/S5w+v1WksPoy+A9m4cD9PotsrtxO4I83KqmwlCbKFpZmLKJTUKLAspZTZQgHSiU1KgFlEpEKQOQklCAkQEiVSBUJEqAEIQgFQkQgBKkQgFWZfbwAz8RPkFpLnOklQ9YBt1fqTKyzOoM1wK5omsBlg7lQZRFN7mjQnGPH3vnn4q/dh7KqXt2XMftiwn82nzhcbXbZ6MH3tDyZVepZwc1YYFI2lKJF7ozql3NOZ7R56J9GnBV+pTACpMMnkpkqLxlaIrypgtVWy0csOoG3DuWjbGgDMjzWbZaoa/ATMiWnu/7VXpkrZKLKOCnazCFKEyuVFEuivSOKrTGvbJ8mk+sLeqmB4LCug4rT+CkSfzOgfpcte8jDT3KUu058j7kjMuq1EWkBvxEgjlB/afBdYuM6LCbTiP9DvT/AJK7IldPT/k4ep/YJJSEppK3OcdKJTJSYkBJKWVFiSygJJRKZKUFAPlEpoKWUA5IhIpBMlSIUgVEpEqAVEpEIBQUJESgFQklEoBVhdKRlTdzcPRboKxeleVJpOzx8wVnlVwZpidTRWuh8thOvmhjpubpLTB4HY+CqXQ7L7hX65kLkT7aPQqppmXddr6xgccjo4cHDJw8wVfFWFz1hq9XXrUtpFQDk4Qfm0nxWrUeYlVujVreyw+pOZWHeDSXjDVcwDPC0MzPAlwOXJVqt5wYeSOHYeRPgOajFuEnBTq1TMzhcxvhIlSguT1FEF6VqrwWtdhB+IHtADhw70654AaXvLyBqSCfNPr26tEMswaTqXFpjnmVmutNUZGjTxadmpHyAKNF3DJHZ1bLa06FJaK2Sw7DYqoLXPwt3IbJgcJOvkFcvGuGsJnIA/JZlOTa2a3RVsipV/qqlo/DT7P6sfmr18P7B7lHcFDq7PTYdQwF34jm75kqS20S/I6K7dRoyl+jL6Hvms7kx3q0LryVx9ws6m2Fh0fSdhPEggn5BdcSunB+Dhz/ALAlISkJTSVqYikpJSEpsqAPlEpkpQUA8FOBUcpwKkEgKWUwFOBUgcEJAUqAnQhCsBUiEIAQhCAEIQgBCEIBVg9MqkUGt3dVaB6+gK3ZXL22uLRVxZljDDeGLMF3MrLLJKJrhg5TVEtgo4Wwp6ogIYI3Va3WsNEnJcXhHopNs5i/LQKVppP/AKppnxGIT4tj8y16dbLkvOuml5Oq1GmnngqB3fB0V+hf+JhaDBLSM9lKi2i2SaUju2NY8QYPksu8bE+mC6i3GYybMLlri6W4X4KggYyCdpy05AbruqN603jIieShxaEMnxnF1G2159wN4SYmeC3rsuksGKpBd6cklvvlkgAiToZ3Dv2lQ2zpPTZTLiRy70abLSna2yS3XsxjgzFBlYF+3sGtIJgSGnucYPyK5Kvebq9dzgMtSRJEnSeavCzGvPWZAAnics5K0WKvJyrNb0ezXdaA9ojgtEsC4XolXd1dN0mMDcjwjVdvTfIVUvTLTae0Zlss4bUZWb7zCSOBBEFp8PotizWltRoe3Q+YO4PNULaABwWVdtV9Cq4kF1FwOI8CMw4DfcZclfFJp0ZZ4Jx5ezqCU0lRULQ1/ulPK6TiEJTSUEpiqyw8FLKjlOBQUSApwKjlOCsQPBTwo04FSQSBCaChSC2hCRWAqEIQAhCEAIUNRxnKI4cUY/vgpoix5qDRNNoaNTHmmVRIluo0/ZYF/wB4gwykRjOp4A7d6htJWyYpydInv+8cQ6mi4S4Q4gwQJ2PGFVs1LCACqVksxb2iZJ2IBHmtGm/PkFwTnzdnp4sahH/SzVGS4/pFaiZaDx+a37ztmBpXFXhaWiX1XimzFBcd3H4RxKKPJ0iXPgrZx1otkVn0T/QCDuTJxfRLY6eN0FUulbcJZaaZDmh5aSNMJgesLT6N9shy1nHgY45f0Wy1aujvWDE0lr4yI9CNwqXX2uzkhwDgdwYmMvDILt6NGNMvqi02XEMwNNVHP6S8fw86r1bQ9wgBsf3ff2U91gqVY618Ddrcyd9dl1te7I0hQssQCnmV/n9ZkWSxtaMLRAUl4VeqoPA9546tv4n9keq1X0Q0Ssy6rE622wNA/lUBjcdi8yGj1PkkE5yJnUI2d/cdmIszMI7TAI5t3C17JezGNBedTDRuXQSGgcclLY7N1bAOQXF349zLUacYmntsI1JJMtjlLY5xwK3y4t2c2PNSaO2r2jEXYiKYZTxHFEAO+ME/0wQf+pp2t0FgcCHAycHaIO4wiThcJzOmW8FVrltlW0MJqEFpAaIaBMNAcGnZmIO1E58s56NINLmAYQTmNSCOJ3XPLIl4No4nLcilQ6Rss78FWnUYxzjhc4NgE5nMEyCZy28cuus9ZtRoc0ggiQRouVtljZWbFXtCNzA5KO4SbFLC5z6JPZnMs494THlt1IjLgpXE7B7YUZTqNqa4BzTLToRoe5MqOdPugN+feul4/hy8gShNlKFkWHhOCYEAqUCYJwUYKeFZFR4SJAhWJLqEiVWIBCEIATS5Dk1SAITHujw3+hTi+BM6eX/C5u+LydUOCmOz8XF3h4KJTUVbJjBzdIL2vuOzR3952sHcDjPFZtJ4HIxM7nc6hS0QwZeQIP3zUlSiKhaYyB/cZLgyZXNno4sKxoV8iDOvE+aVlUZkRB3JTK7tjk3XxgKjarQAMhpxy8lQ1Kd6WgucGNzJMADj95rlfaFZ5Yyz0znSbiceNV2fygLSqOrF5dRkYZGLLUjaeXqqtqu81Gzudd8916PTQ4rkzy+qyc3xRlU7rZabsc5hDnOY5zhnDagjsnhGEeu6rdCGEBoOuWhBHgRkVb6FPNntlSzOBLKrXZcIaXB3hBHcU/o9d5s9Z9FzcOB5w82EnCfJV6mL8mnSSR29OlIQ6nylT2Y5J9QBcZ6BnPo8lWfZ1frKJ5AGaCjBvYwCAn1rI+wWdtKTTqOJq1y0wZdGBkjPJoE81tXPdzXH+LrCWNd/JadKjx8R4tafM9yqXlZqtutAGZBcC48hl9+C9DpMddzPN63Ly7UWegTrQ0Ftoqvqda11Sm17i4sg5AOOYkbTCt3vdza7yXGC0nAM/ebTxYgRoRnyIJG60LJZf8SI0pNj6R5K1YaU2hzzowHPnp9F1ZIps4oOkc50YrRTFF5zpDq3c8OU+IgrcdAEg+7kRyz37iU29bvaxotFNoDjGON5OpHKSkotxCCRBHPJeRnx8JUevgyc4ktRu+TtP2hR2hhcJI278v3Viz2fAQDBHz8Uteli0y9O5c7RuZdlqPs75YMTJ7TO/Ut4FdVYrU2o3E0+G471z8R2RPedzzUVGq6g4vp/mbJgj6HVb4c/HT8HPmwctx8nUVaW4UQKZYrc2sJbkRqCnEQV0yryjjXxj0oTQUoVQSAp4UQTwpRBIkQhWILqEJVcCIQhAQYczBOqbaLSGCXkaKRiw79PaA/uP6UnLirJhHk6K14W19b3ey2PdO88T9FDQpZTBH3smUfd8B+oq87TxHqF50pubtnqQgoKkVS3FnqZkHLNT02YRPJMpaDvP6kltOv4SoRZlC22jLDHDyWPbKpiNZyEZZlaV4ZMB5D6LK/1G/i+i0xq5GeWXGLZbp0MDQ0cBPfuqDR1VUMPu1Jjk8DTxHotgrGvzRp4VWR/uC9FP0eU/pFa7CadopWhgggkaZGQcjyIkeK6+8rtba6TatOG1Wjsk/Om/kePce+hah/K/NT/AFtW5cevh9VpxUobKxk4y0cxd1bG0z2XNJDmnUEatPOQrmHtAbbLKvTs3lXAyBbTJAyBOHU+S1WHsyvMlHjJo9eEuUUyK1MDRn4lMsF3m0OzBNNpiJgvOuGdgBEnmBvlFezjOp0XTXMIs4j+gfNzpWmCClPZl1GRxhr2N/gTVdnENgDCIaANGtHAK/YrE2kJA2nwGg9PJWqI7ITa+j//AB//AEvQv0eYZ9z0JxPPxvJ8ATCsWpgYzC0QXkNHjr98lLYx2G/hTLX/AJlL8Z/SVMnbIS0S1aIc0sOmGFzb6ZpOLDlGh3IOmy6obrDvz/MZ+D6rm6iNwv4dPTyalRFQfl2t/vzVlgGvj47qrZtPzFWan/sF5rPSRA9kqGsyAWt8f3WiBn4fuqlo0PiqMsihRY6k4PZktuzXk2rlGFwGiyhoFW+Md61xZXHt9GGbEpK/Z0wKcCoLOclMF0o4R4TgmhOCsiB4KVNCFJ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AutoShape 20" descr="data:image/jpeg;base64,/9j/4AAQSkZJRgABAQAAAQABAAD/2wCEAAkGBhISDxITExEUFRQVGBcaFRYVFBQWFhcUFhUVFBUVFRcXHiYeGBwkGRQUHy8gIycqLC0sFR8xNTAqNSYrLCkBCQoKDgwOGg8PGikkHSQuLCk2LCwpKSksLCwpLCwpLCkpLCwqLCwsKSwpLCwsKSwpKS4sLCwsKSksKSwsLCwpLP/AABEIAQMAwgMBIgACEQEDEQH/xAAcAAEAAQUBAQAAAAAAAAAAAAAABAEDBQYHAgj/xABDEAACAQIDBAcFBQYEBgMAAAABAgADEQQSIQUxQVEGE2FxgZGhByIyscEUUmJy0UKCorLh8BUzkvFDU2OTwtIjVKP/xAAaAQEAAwEBAQAAAAAAAAAAAAAAAQMEAgUG/8QAKxEAAgIBBAECBQQDAAAAAAAAAAECEQMEEiExQRNRFCJSkfBhcYHRMkJT/9oADAMBAAIRAxEAPwDqcRE1FAiIgCIiAIiIAiJiOkPSihg0vUa7ke7TW2du38I7T67oSsGQxmOp0UL1aioo/aYgC/Adp7JXCY2nVQPTdXU7mUgju049k4nt/pFWxdXPUOg+BB8KA8hxPMnU+gt7G29XwrlqL2+8p1Vuxl89d/Iy70uAd2iaZsf2nYeoAK6mi3MXemfEe8viD3zacFtOjWF6VWnU/I6sfEA3HjKnFrsEqIIiQBERAEREAREQBERAKxEQCkREAREQBERAERNe6d4qvTwTvQOUgjOw+JaZuCV5aldd4F++SlboGG9ofTA0clChWK1ST1hS11FtEzfssd+munC+vNalQsSWJJO8kkkntJ1MsYonKTxGviDeXAbi44iaYx28EnY+h2BoDA4Zvs9MNbPdlVmzk26wMwuLgAjkLDhL3SxVOCxIWkjEoWsVGrDXPpvYC5B5iWtm7SpvRpmkwKhVAA4AADKRwIta0j7W27So02LsNxstxmbTcBv1mC25Fng5JIG0qW5xv3X49kniQMfVvoOHznoPo4RL6P8ASDF0aytTxFUBdSpdmQj7rITYg/3ado6L9NKOLAU2p1uNMn4uZpn9odm8es4ngaVkvxOv6f32ySrEEEGxGoI0IPAgzhwTRDPoWJyzY/tUegqrilNVLgdYtusA/EDo/mD2mdK2ftCnXpJVpMGpuLqwvqO46g3BBB3ESiUWiCTERIAiIgCIiAViIgFIiIAiIgCIiAJ4rUVdWRhdWBDDmpFiPIz3EA4pW6EYtqlWnToswVmUO1kUgMQCGYgHTXS8yOC9l+KygPUop4ux9Ft6yZtD2oVCSKNBFHOoS58lsB6zCYrp/jDvxAT8q019SL+sqfxcnxtivv8A2Xr017sz9L2XONftQB5rTPzzien9lpJJ+13J3k0jqe055plXpvWO/HP4ViP5TLQ6aVP/AL1T/vP+sjZqv+q+y/om8f0s2zFeyqufgxNI96uvqLzC4v2YY5dyU6g/BUW/k+UyPh+nuIHw45j+Z1b+e8zGD9pGLXeaVQdqW9UIitWupRkLx+zRgMdsurQ/zaT0xzZSB4HcZAfGKON+6dLwXtQpNpWoMt95Qh18VNj85i+k1LAYg02w9OmWObOUVka+gUMgtrqdbeM6jqssXWWFfquV+fyQ8cXzFnN8XiS/YBwn0H0N2UcNs/DUW+JUuw5O5NRh4FyPCaRsf2TtTxtB3qK9BSHZSCHzKMyow1BGa1zfcDoLzqMs9WORXF2iuaceGIiIOBERAEREArERAKREQBERAEREATQOmftVpYYtSoNSaoNGdyzIp5KlPVz3lR2mb5VpBlZWF1YEEHiCLEeRmG2f0I2fQOangqCsNxKByO4vcjwnLvwSq8nBaOya2IVXDYpqbMEDiiKdIu17KCX946HdeZbH+x3FILhg3ep+c7H0vxi0qFNzSeqVq0zTRBvqKGK30NhodwPCatidt7Xf3hhlprwGRb+Odr+gmDUZZQlVm3DBSjbOQY7odi6V81IkDiuomIqUGX4lI7wRPpDYYq16GbFUgtTMRoCpKgCx3879mkw3S3o9lpFqNNajsQADTVyLkgkafOUrU+6Lnp/ZnB0pk6AE9wmUwXRnGPrToVB22KjzNpv+C6FY4e8GWkfz5T/ADaZGng9o4c5mUV1G8Eh9PCz/ADiWq+khaf6rOe1MLjaDZahW9gbMQ2h7V/WTsPjDpf3W/CTbwOhE37b7UcVs/r0pZGptZgQLqwKhlvbUWb0HKaQiC40G/lO467KiJYIeDo/s225ia1SpTqPnpol8zauCWAVc3EWzb77pv8wnRLY1PD4Wnlpqr1ERqrAAMzEXGY8bBrTNz0o1VpUefLsRETo5EREAREQCsREApERAEREAREQBERALdWpa3bMZtWo1NHqlW6tQSzAAABVLMeJICgkm1vGZHEL8Pf8A38pGxiBxkYZl+6dRex4dxI8Z5moa9X5+j0MCfp/J2YvYW1qeIpCpTN0YAg8wbi+vaCPCTsUl1B5GUw+FSmMqKqryUADTdoJcf4bTHPbb29GuG6lu7IGJw9RafWZGya69gBZmtvygKdfnMfsDalPFqHoEulibgE2CkK1wQGFiRw433TPVlLoEcllBuAdwsCNPAkdxlnB7PpUVC0qaU1HBFCixNzoO3WdpYdnTs4bzbu1Rh+migYCrb8P8yi59JqfRDootdTWrEikDZQNC7DfryG7Teb8pt3S7DPVw706Yuxy6XA/bUnU9gkjZmzDTw9CjoMiDN+Y6se3UmVFjVs2DCVsy34cOGkvyzhKWVAJenuYr2Ld2ePlre6EREtKxERAEREArERAKREQBERAEREAREQCjCQq3xGTpExS63mDWR4UjbpJcuJYzC9v7/vWVYiR61JWsTmFtL2ZfC88JRQb3zd7X9LzzT0CXPFR7CeGr21scvFsrWHebWtPTUryWERWEmYXDB2z5gV4WsR4Eb5CxanI9t+U2/MRYetpI6H4cps/DKQQerBIIsbsS2o8ZfpcSnPnwUanI4R4MxERPZPJEREAREQBERAKxEQCkREAREQBERAEREASziV0l6WcXiEp02d2CoN7E2AvoPnaVZYb4NFmKW2aZhtrVsaqA4KtSp1MwzCspam62OhKgspvbUePZjX2t0hItm2an4kYsfAEsf4ZsDLY2ltUPMeQE8mGaUVR6ksUZOyLsqniQl8ViTXqtqdAtNeSogAHHUkXMmgWlZFxmPWnpvY7lG/svylcpNu2WJeEequrKvbmPcuv81vWZdHBAIIIIBBBuCDqCDxmmbX6QLg6ZZyHxD6hL7h+zmtuUevDmMf7OOlYW2Eqta5/+EndcnWl2a6jvI5T0tFiltcqMOrkm0l4OixETaYRERAEREAREQCsREApERAEREAShMh7axzUcNVqqgdqalgpYKDbfdju0ufCcZ230vxeKuKhIT/lqcqeI3t+8TOoxsmjsuJ27hqfx4iivfUS/le8wuN9o+Cp/C7VDypobeb5ROOjNyUf32R1ZO9vLSWLGhRvu1PazUNxRopT5NUOdvBRYD1mp7R29XxNjVqM++wJ08FHujwEgJSA3Dx4zyhsxHPUfUSxRSBsmH9pOIw1MdaVqougz/H2AONT43mRwHtow1QgNRqIx01sRfvH6Tk23MbnqFR8KaDv4n6eEx08vPjxynwvsa8eScUd5xPtGp2IRWB5219bCYOv00qa9UmRjvqN77gcSL6L36ntmvdF6lKs1LrnKodKhG+4038NbG/DlMrgdrrhMTUegFqJZlQ1BqVI0J0BHaLDl2y+Gjwx5Sv8Af8o5lqMj4ujFVapZizMWY6kkkknmSd8808Y1OorIzK6m6su8EcRLdXEFmJUXJJN9bC5vvO+KVK3aTvM3fojMbPg/aDi0NxXNS5uy1VVl7bWsy9wIE2XZ/tXQ2Fegy/ipkMP9LWI8zOaNTB3iUyEbm89Zy4p+AduwXTPBVbZcQgPKpemf47DyMzNNwwupDDmDceYnzvnI3r5a+kuYfHFDdHZD2EofS04eNe4o+honD6HTbGobJiqh/MQ4HfnBnZtlVs+HpN1i1CUUmouiu2UZmAsLAm+lhaVyjRBKiInIKxEQCkREAREQDQfaltoqiYZT8Xv1Pyg+6vmL+AnN5nOmuO63HVjfQNlHcvu/SYOaoqkSCYngm7W5C/idB9Z7nQE8Vadx2jdPcQDVtp4FusJCk332HHjIgwj3Aym57Jm+kGJKgAbz8t5+nnMRs1rVV7b/ACM82aXqUXp8Gw4Cn1VMDh9efjrJQplvi8v1numvujuEu0UJZQouxICi17sTYC3G5tpPQSpUUEmhsau/VhKFU9Z/l2ptZhci6m1rXB1lmphHUEsjgA5SSrABtTlJI0Oh07J31MRZQNBoNBuFhuA5cpr/AE9xh/w6t7oe+Ue9qFu6jOO0X07ZnjnbdUdbTjkRF5qORBERAKKoG4TpHsp2mStagTotnTsDHK4HZfKf3jOf4PBVKrZKaM7clBJ7zbcO0zfOgnR7E4bGXq08qvScXBDAEMhCsVvY6SnJOC+VtWTTas6HERKTkrERAKREQBLGNxPV0qlQ/sKzf6QT9Jfmte0DaPVYFhfWoQo7h7zfID96SlboHIq9TM7E8SZbiearWUmayTxhzfMeZ9BLsjYdfdX94+tpf6odvmf1kkHqJ56vtPmZ5c24njvtwEgk1vbtW9W3IfX9AJDwbWqJ3j9J6xz3qN328tPpLVI2YHtHznlXcrNHg3Zdwma6H5ft1DNuBNr/AH8rZP4reNpg82i24/peVu3Z6ieo1aozncTiZiOlOKX7FiMx0KED8x+H+K057hul2MQEdYG0sM/vEdoJFz43kLHbXr1rdY5a24XAA7gABMscDT5OtxGnlDv7/l/ZgPrYi3lKUPhHbr5m81nJ7l3DUg1RFO5mUHuLAfWWpewTWq0zydP5hIfQR23Z2y6WHTq6SBVHLeTzY72PaZNpb55beZ6ojWfJ6e5Zot92ejl4gy9ERPoTzSsREApERAE5h7UcfmxCUgdEUX/M3vH0yeU6fOJdL8X1mOrtwzkDuByj0AlmNckmGkTGVf2fOSnvbTfMbUpkHWaUQyXRHuprbfy7/oJesRxv37/OZrYPQrEYihTqoaYQ5rZma+jFToFPEGZRvZvieFSif3n/APSUS1OKLpyRasU2rSNQ97sHmZZxLnKxNtNPkflNm2j0MxNBC79VlG8ioPkQLzXMdg8yMquLm+tjbUWk71ODcHZy4uL+Y0xmub84mSrdHqo3ZW7m/wDa0sUtkVmvlpsfL0vvmB45LwXWjZ0fRDa+nrYf1l3rOYI9flLOHUhaYYEEbwRY7v6yRPUXRnKGoOc94ak1RgqIzMdwVWJ9BM10V6LnFVCx92kvxsNCTvyKedt54DwnTsBs6nSTLSQU15KLE9rHefHWYtRrI4ntXLNGLTufL4RyzE9C8YtNqhpbl0QMGqG5A0RbnlMU+GamcjqVZbAqwIINhvBnTNv9OaGGulMddVvYIh0v+Jhe/cLnumgbWTEM3X16boapvdkZRew91b8hYW5CTps2WfORJLwRlhCP+LsgSoNtZSJsKDuuAxq1qSVUN1cAjx3jvBuPCTaInIOiXS9sISjAvRa5yi11bmt9NeI8e/qmwsa1bDUqrKFNQZsoN7KScuvE5cs8PFo5Yczf+vhmnJlUoV5J8RE9AylYiIBSIiAealTKC3IE+QvOA4ypmqMTxM7rtd7YaueVOp/I04DiQWcjhc3890uxeSS2+K4KMx9JYqlzvHpJqqALCVl5Bu/s52/Tp4VqVaoqFahyByFurAMd/wCLN5zeKeMpsuZXUjmCCPScQl7C4t6bZqbsh5qbefPxnm5tCsknKLps2Y9TtSi0Z/pxts1sQaYPuU9Lc24k/Lwmsu4AuZ6r12ZmZtSxJJHMm508eEiYx7qLHeZuxY1jioozTlubZ6pgvqd3AfrJFoAsLROzkuCud28cjr/tK5kPAr3ajyP6y1EA6NsDpTg1pU6IJpqo/aF8zbySRzNzumV2viPtFE0MPUUtWBUupuKdLdUc242OUDiW7CRySXKddl+FiO4zBLQxct0Xz9zStS62tHTa9XA7LpKSArEG1lzVqlrX14DUcQovNb2vS2htNBUSktGgl2pq72Z9PiNxrpu0C67zvmvHaTNUSpUAqslsvWXbQEkAg6EXJNpmNu9NK+Jw/VLlplrioRcF1+6CfhB1vrru0FweVppwkpLmXlvx+yJeWMk0+F7I1FcSw+IeMlK1xcSGtZlOVwe0HeJIpJbduPp3T0jIiRQoF3VF+JiFHexAHqZ33DYcU0RF3IqqO5QFHoJyb2dbM63HKxHu0QXP5vhQf6jf92demfK+aAiIlQKxEQCkREAhbaW+Frj/AKVT+QzhFQe8e8/OfQNWmGVlO5gQe4ix+c4NtLCNTqujCxBIPeDY+suxEkWIiXAREQBLVbDBuw8/1l2IBZXEWNm0PPgZenmpTDCxkQVGQ23j+90kgmxPFKsG3eU9yCRERAEREA81aYYWPgeX9OyWcGx1U8JIjA4FquJSmnxVLKO8kC/1kkHV/Zlsvq8GapHvVmv+4l1X1znxm3yzg8KtKmlNfhRVVe5QAPlL0xt27AiIkArERAKREQBMLtrojhsSSzqQ53spsTbQXBuD375mohOugaBifZOv/DxBHYyX9QfpMdU9lOIv7taie/Ov/iZ1CBO/UkD53r1AjMpvdSQdDvBIPylv7Wvb5TJbZp5cVXHKrUH/AOjSEVHITRySWvta9sh4zbq0zbIx8QJkDRXkPKa/0ioWZSBp/t+hlWWUoxtHUUmz2/Sg8KY8Wv8AICRK226rkD3RrwH1N5j5I2fTvWpj8Q9Df6TJ6s5OrLNqNiWmd4Bl+li/vef6yTLdSgDw8ZvplJcBiRfs7L8Jnr7SR8Syb9wSIloYpf7Er9oXn85NoFyb57L+jpNRsW40UFKV+LbncdwJXvJ5TW+hOxkx2KNMsQlNc72GpGZVyqeBJbf2Gdqw+HWmioihVUAKo3ADcBKsk/CILkREoAiIgFYiIBSIiAIiIAlJWWMXjadJc1WolNebuqC/K7EQDi3S2ll2hih/1WP+o5x/NMTNg6dYijUxz1KNanVR1Qk03VwGAyEEqTY+5fxmvzXF2iRIW18J1lI23jUeEmxIlFSVMlOjRpmuj2AuetO4XC9+4n6f7SlfYZOIsNEPvX5Divffd3zPU6YUAAWA0A7JlxYWpW/B3KXHB6iImwrEoT6yzUxQ3LqZ4LleBJO8207hOZSUFbCV9F6oqgXIFuekhvVHBRbzmP2jjcyKHNmA1VdbnmeUhE2JAa45i9tZjyZr4iWxj7m/ezXphQwmMNNkZjiDSpBktZCXtdr7xdhex4cZ3WfJGzcR1dek/wByojf6WB+k+uG3nvMiMnLs4mkuikRE7OBERAKxEQCkREAREQBOQ+2LFE42il/dSiCB+J3e58kXynXpzH2y7OUfZq4X3iWpsddQBnQW3cannOJ9HUOzkyuadf3TbONRwJF+Hh6yZ/i7ZspUHzkPFf5tP975Tz/xfD6SuOSUemXuKZkRtA8vr/Wef8eS9iN3Yf0liYs72/MfnLfiJnPpozw29T5/P9JX/G6fAjz/AKTXT8XhMkOj2Ja2Wg7aj4RmsbjQ23HUaHXUcxJ+Jl7Ij00ZFtpd0s1MZfe3hJdPo3iWFxQfcTutpa/HjyG8yFi9j1QQSlgr5GJZAA11Fib7hcXO4X1Mn4l+yHpr3LtHFqvC553/AKStLpBSOhJU9oJHmJJfo5iFOtO3P36egFrk+9oLMp7iDumEPRbFnUUGILMNCuhVzTbNr7oDAi5sNJVkyufZKgokLadQNWcqbgnQjuEt0t0lVtg4hQS1FlCgFidLAkC5vuFza/PTfJbdEsYrKrYapc8gGsLXPw3tp66b5Sdm5exvZeHfFutajTqk0sydYgcKyst8obTc2+3CdznDOgAfDbSpNVRlGtNhYs16tF2QZVu2tgd2ltZ3U0jyM0Q6KJ9nmJ66o8jHVHkZ1ZweYnrqjyMdWeRiwUiIkgpErEApErEApNN9q9IHZ1yNRVpkdlw4PoTKxOZdEx7OHOg69fyn5yrUh1m7h+krEmKXpfyWN/Me8omLKi7fmPziJmLTxlGbwkxdq1kWy1qgBsCM7Wy6aWvbgB3aSsSAZUbargFeueznM3vG+YcQd48JFrbRq5lXrHsWDH3j8albNffcWHkIiSCUNpVv+dV/7j/ezc/va98wb42ortlq1BqRo7DTOWtofvEnvJPGUiAeHx9Ugg1ahBvcGo5BvvuL8ZkdlbRrFmJrVTa2+q+/Mxvv5sx8TzlYluFXNHEujINtWs752qNmLB8w9050GVWBW1iATPpFWNt5iJszLozlc55nzjMeZ85SJnJK9YeZjMeZ85SJIEREA//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42" name="Picture 22" descr="http://bipolarbearnz.files.wordpress.com/2011/08/police_man_vecto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8554" y="5037640"/>
            <a:ext cx="721708" cy="962277"/>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1905000" y="5267980"/>
            <a:ext cx="304892" cy="523220"/>
          </a:xfrm>
          <a:prstGeom prst="rect">
            <a:avLst/>
          </a:prstGeom>
          <a:noFill/>
        </p:spPr>
        <p:txBody>
          <a:bodyPr wrap="none" rtlCol="0">
            <a:spAutoFit/>
          </a:bodyPr>
          <a:lstStyle/>
          <a:p>
            <a:r>
              <a:rPr lang="en-US" sz="2800" b="1" dirty="0" smtClean="0"/>
              <a:t>:</a:t>
            </a:r>
            <a:endParaRPr lang="en-US" sz="2800" b="1" dirty="0"/>
          </a:p>
        </p:txBody>
      </p:sp>
      <p:sp>
        <p:nvSpPr>
          <p:cNvPr id="43" name="TextBox 42"/>
          <p:cNvSpPr txBox="1"/>
          <p:nvPr/>
        </p:nvSpPr>
        <p:spPr>
          <a:xfrm>
            <a:off x="2286000" y="4876800"/>
            <a:ext cx="1640193"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High Inspection</a:t>
            </a:r>
            <a:endParaRPr lang="en-US" dirty="0">
              <a:solidFill>
                <a:srgbClr val="FF0000"/>
              </a:solidFill>
              <a:latin typeface="Gill Sans MT"/>
            </a:endParaRPr>
          </a:p>
        </p:txBody>
      </p:sp>
      <p:sp>
        <p:nvSpPr>
          <p:cNvPr id="44" name="TextBox 43"/>
          <p:cNvSpPr txBox="1"/>
          <p:nvPr/>
        </p:nvSpPr>
        <p:spPr>
          <a:xfrm>
            <a:off x="3874099" y="4888468"/>
            <a:ext cx="1612301"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Low Inspection</a:t>
            </a:r>
            <a:endParaRPr lang="en-US" dirty="0">
              <a:solidFill>
                <a:srgbClr val="002060"/>
              </a:solidFill>
              <a:latin typeface="Gill Sans MT"/>
            </a:endParaRPr>
          </a:p>
        </p:txBody>
      </p:sp>
      <p:sp>
        <p:nvSpPr>
          <p:cNvPr id="45" name="TextBox 44"/>
          <p:cNvSpPr txBox="1"/>
          <p:nvPr/>
        </p:nvSpPr>
        <p:spPr>
          <a:xfrm>
            <a:off x="2286000" y="3657600"/>
            <a:ext cx="744114" cy="369332"/>
          </a:xfrm>
          <a:prstGeom prst="rect">
            <a:avLst/>
          </a:prstGeom>
          <a:noFill/>
        </p:spPr>
        <p:txBody>
          <a:bodyPr wrap="none" rtlCol="0">
            <a:spAutoFit/>
          </a:bodyPr>
          <a:lstStyle/>
          <a:p>
            <a:pPr fontAlgn="auto">
              <a:spcBef>
                <a:spcPts val="0"/>
              </a:spcBef>
              <a:spcAft>
                <a:spcPts val="0"/>
              </a:spcAft>
            </a:pPr>
            <a:r>
              <a:rPr lang="en-US" dirty="0" smtClean="0">
                <a:solidFill>
                  <a:srgbClr val="FF0000"/>
                </a:solidFill>
                <a:latin typeface="Gill Sans MT"/>
              </a:rPr>
              <a:t>Speed</a:t>
            </a:r>
            <a:endParaRPr lang="en-US" dirty="0">
              <a:solidFill>
                <a:srgbClr val="FF0000"/>
              </a:solidFill>
              <a:latin typeface="Gill Sans MT"/>
            </a:endParaRPr>
          </a:p>
        </p:txBody>
      </p:sp>
      <p:sp>
        <p:nvSpPr>
          <p:cNvPr id="46" name="TextBox 45"/>
          <p:cNvSpPr txBox="1"/>
          <p:nvPr/>
        </p:nvSpPr>
        <p:spPr>
          <a:xfrm>
            <a:off x="3886200" y="3657600"/>
            <a:ext cx="837152" cy="369332"/>
          </a:xfrm>
          <a:prstGeom prst="rect">
            <a:avLst/>
          </a:prstGeom>
          <a:noFill/>
        </p:spPr>
        <p:txBody>
          <a:bodyPr wrap="none" rtlCol="0">
            <a:spAutoFit/>
          </a:bodyPr>
          <a:lstStyle/>
          <a:p>
            <a:pPr fontAlgn="auto">
              <a:spcBef>
                <a:spcPts val="0"/>
              </a:spcBef>
              <a:spcAft>
                <a:spcPts val="0"/>
              </a:spcAft>
            </a:pPr>
            <a:r>
              <a:rPr lang="en-US" dirty="0" smtClean="0">
                <a:solidFill>
                  <a:srgbClr val="002060"/>
                </a:solidFill>
                <a:latin typeface="Gill Sans MT"/>
              </a:rPr>
              <a:t>Behave</a:t>
            </a:r>
            <a:endParaRPr lang="en-US" dirty="0">
              <a:solidFill>
                <a:srgbClr val="002060"/>
              </a:solidFill>
              <a:latin typeface="Gill Sans MT"/>
            </a:endParaRPr>
          </a:p>
        </p:txBody>
      </p:sp>
      <p:pic>
        <p:nvPicPr>
          <p:cNvPr id="5146" name="Picture 26" descr="http://image.shutterstock.com/display_pic_with_logo/368086/368086,1267510249,1/stock-photo-police-officer-writing-a-traffic-citation-47768857.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67400" y="3611759"/>
            <a:ext cx="1231131" cy="171192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http://media.katu.com/images/120622_lombard_crash_66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98531" y="3657600"/>
            <a:ext cx="1537238" cy="104617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us.123rf.com/400wm/400/400/bluehand/bluehand1108/bluehand110800003/10129523-summer-sunny-day-vector-graphic.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2088" y="4703776"/>
            <a:ext cx="1310123" cy="130374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blogs.gazette.com/crimeroundup/files/2013/08/speed-tr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2981" y="5228360"/>
            <a:ext cx="1081144" cy="716258"/>
          </a:xfrm>
          <a:prstGeom prst="rect">
            <a:avLst/>
          </a:prstGeom>
          <a:noFill/>
          <a:extLst>
            <a:ext uri="{909E8E84-426E-40DD-AFC4-6F175D3DCCD1}">
              <a14:hiddenFill xmlns:a14="http://schemas.microsoft.com/office/drawing/2010/main">
                <a:solidFill>
                  <a:srgbClr val="FFFFFF"/>
                </a:solidFill>
              </a14:hiddenFill>
            </a:ext>
          </a:extLst>
        </p:spPr>
      </p:pic>
      <p:sp>
        <p:nvSpPr>
          <p:cNvPr id="3" name="&quot;No&quot; Symbol 2"/>
          <p:cNvSpPr/>
          <p:nvPr/>
        </p:nvSpPr>
        <p:spPr>
          <a:xfrm>
            <a:off x="4047848" y="5228360"/>
            <a:ext cx="1136278" cy="786534"/>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63228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Analysis</a:t>
            </a:r>
            <a:endParaRPr lang="en-US" dirty="0"/>
          </a:p>
        </p:txBody>
      </p:sp>
      <p:sp>
        <p:nvSpPr>
          <p:cNvPr id="3" name="Content Placeholder 2"/>
          <p:cNvSpPr>
            <a:spLocks noGrp="1"/>
          </p:cNvSpPr>
          <p:nvPr>
            <p:ph sz="quarter" idx="1"/>
          </p:nvPr>
        </p:nvSpPr>
        <p:spPr>
          <a:xfrm>
            <a:off x="304800" y="4816475"/>
            <a:ext cx="8229600" cy="2041525"/>
          </a:xfrm>
        </p:spPr>
        <p:txBody>
          <a:bodyPr/>
          <a:lstStyle/>
          <a:p>
            <a:pPr lvl="1"/>
            <a:r>
              <a:rPr lang="en-US" dirty="0" smtClean="0"/>
              <a:t>Defender can never be rewarded from s </a:t>
            </a:r>
            <a:r>
              <a:rPr lang="en-US" dirty="0" smtClean="0">
                <a:sym typeface="Mathematica1"/>
              </a:rPr>
              <a:t> </a:t>
            </a:r>
            <a:r>
              <a:rPr lang="en-US" dirty="0" smtClean="0"/>
              <a:t>S</a:t>
            </a:r>
            <a:r>
              <a:rPr lang="en-US" baseline="-25000" dirty="0" smtClean="0"/>
              <a:t>1</a:t>
            </a:r>
          </a:p>
          <a:p>
            <a:pPr lvl="1"/>
            <a:r>
              <a:rPr lang="en-US" dirty="0" smtClean="0"/>
              <a:t>Get Reward =&gt; Transition to s </a:t>
            </a:r>
            <a:r>
              <a:rPr lang="en-US" dirty="0" smtClean="0">
                <a:sym typeface="Mathematica1"/>
              </a:rPr>
              <a:t> </a:t>
            </a:r>
            <a:r>
              <a:rPr lang="en-US" dirty="0" smtClean="0"/>
              <a:t>S</a:t>
            </a:r>
            <a:r>
              <a:rPr lang="en-US" baseline="-25000" dirty="0" smtClean="0"/>
              <a:t>1</a:t>
            </a:r>
          </a:p>
          <a:p>
            <a:pPr lvl="1"/>
            <a:r>
              <a:rPr lang="en-US" dirty="0" smtClean="0"/>
              <a:t>Defender is punished for leaving S</a:t>
            </a:r>
            <a:r>
              <a:rPr lang="en-US" baseline="-25000" dirty="0" smtClean="0"/>
              <a:t>1</a:t>
            </a:r>
          </a:p>
          <a:p>
            <a:pPr lvl="2"/>
            <a:r>
              <a:rPr lang="en-US" dirty="0" smtClean="0"/>
              <a:t>Unless adversary plays b</a:t>
            </a:r>
            <a:r>
              <a:rPr lang="en-US" baseline="-25000" dirty="0" smtClean="0"/>
              <a:t>2 </a:t>
            </a:r>
            <a:r>
              <a:rPr lang="en-US" dirty="0" smtClean="0"/>
              <a:t>= 3 (</a:t>
            </a:r>
            <a:r>
              <a:rPr lang="en-US" dirty="0" err="1" smtClean="0"/>
              <a:t>i.e</a:t>
            </a:r>
            <a:r>
              <a:rPr lang="en-US" dirty="0" smtClean="0"/>
              <a:t> when </a:t>
            </a:r>
            <a:r>
              <a:rPr lang="en-US" dirty="0" err="1" smtClean="0"/>
              <a:t>i</a:t>
            </a:r>
            <a:r>
              <a:rPr lang="en-US" dirty="0" smtClean="0"/>
              <a:t> = n)</a:t>
            </a:r>
            <a:endParaRPr lang="en-US" baseline="-25000" dirty="0" smtClean="0"/>
          </a:p>
          <a:p>
            <a:pPr lvl="1"/>
            <a:endParaRPr lang="en-US" dirty="0" smtClean="0"/>
          </a:p>
        </p:txBody>
      </p:sp>
      <p:sp>
        <p:nvSpPr>
          <p:cNvPr id="4" name="Slide Number Placeholder 3"/>
          <p:cNvSpPr>
            <a:spLocks noGrp="1"/>
          </p:cNvSpPr>
          <p:nvPr>
            <p:ph type="sldNum" sz="quarter" idx="15"/>
          </p:nvPr>
        </p:nvSpPr>
        <p:spPr/>
        <p:txBody>
          <a:bodyPr/>
          <a:lstStyle/>
          <a:p>
            <a:pPr>
              <a:defRPr/>
            </a:pPr>
            <a:fld id="{894D351B-BDE7-4D2B-A8E7-A84B3C95B563}" type="slidenum">
              <a:rPr lang="en-US"/>
              <a:pPr>
                <a:defRPr/>
              </a:pPr>
              <a:t>60</a:t>
            </a:fld>
            <a:endParaRPr lang="en-US"/>
          </a:p>
        </p:txBody>
      </p:sp>
      <p:graphicFrame>
        <p:nvGraphicFramePr>
          <p:cNvPr id="5" name="Table 4"/>
          <p:cNvGraphicFramePr>
            <a:graphicFrameLocks noGrp="1"/>
          </p:cNvGraphicFramePr>
          <p:nvPr/>
        </p:nvGraphicFramePr>
        <p:xfrm>
          <a:off x="381000" y="1676400"/>
          <a:ext cx="9067800" cy="914400"/>
        </p:xfrm>
        <a:graphic>
          <a:graphicData uri="http://schemas.openxmlformats.org/drawingml/2006/table">
            <a:tbl>
              <a:tblPr firstRow="1" bandRow="1">
                <a:tableStyleId>{5C22544A-7EE6-4342-B048-85BDC9FD1C3A}</a:tableStyleId>
              </a:tblPr>
              <a:tblGrid>
                <a:gridCol w="1524000"/>
                <a:gridCol w="7543800"/>
              </a:tblGrid>
              <a:tr h="370840">
                <a:tc rowSpan="2">
                  <a:txBody>
                    <a:bodyPr/>
                    <a:lstStyle/>
                    <a:p>
                      <a:pPr algn="ctr"/>
                      <a:r>
                        <a:rPr lang="en-US" sz="2400" dirty="0" smtClean="0">
                          <a:solidFill>
                            <a:schemeClr val="tx1"/>
                          </a:solidFill>
                        </a:rPr>
                        <a:t>f(</a:t>
                      </a:r>
                      <a:r>
                        <a:rPr lang="en-US" sz="2400" dirty="0" err="1" smtClean="0">
                          <a:solidFill>
                            <a:schemeClr val="tx1"/>
                          </a:solidFill>
                        </a:rPr>
                        <a:t>a,b</a:t>
                      </a:r>
                      <a:r>
                        <a:rPr lang="en-US" sz="2400" dirty="0" smtClean="0">
                          <a:solidFill>
                            <a:schemeClr val="tx1"/>
                          </a:solidFill>
                        </a:rPr>
                        <a:t>) =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400" dirty="0" smtClean="0">
                          <a:solidFill>
                            <a:schemeClr val="tx1"/>
                          </a:solidFill>
                        </a:rPr>
                        <a:t> </a:t>
                      </a:r>
                      <a:r>
                        <a:rPr lang="en-US" sz="2400" b="0" dirty="0" smtClean="0">
                          <a:solidFill>
                            <a:schemeClr val="tx1"/>
                          </a:solidFill>
                        </a:rPr>
                        <a:t>S</a:t>
                      </a:r>
                      <a:r>
                        <a:rPr lang="en-US" sz="2400" b="0" baseline="-25000" dirty="0" smtClean="0">
                          <a:solidFill>
                            <a:schemeClr val="tx1"/>
                          </a:solidFill>
                        </a:rPr>
                        <a:t>1</a:t>
                      </a:r>
                      <a:r>
                        <a:rPr lang="en-US" sz="2400" b="0" dirty="0" smtClean="0">
                          <a:solidFill>
                            <a:schemeClr val="tx1"/>
                          </a:solidFill>
                        </a:rPr>
                        <a:t> </a:t>
                      </a:r>
                      <a:r>
                        <a:rPr lang="en-US" sz="2400" b="0" baseline="0" dirty="0" smtClean="0">
                          <a:solidFill>
                            <a:schemeClr val="tx1"/>
                          </a:solidFill>
                        </a:rPr>
                        <a:t>     </a:t>
                      </a:r>
                      <a:r>
                        <a:rPr lang="en-US" sz="2400" b="0" dirty="0" smtClean="0">
                          <a:solidFill>
                            <a:schemeClr val="tx1"/>
                          </a:solidFill>
                        </a:rPr>
                        <a:t>if a</a:t>
                      </a:r>
                      <a:r>
                        <a:rPr lang="en-US" sz="2400" b="0" baseline="-25000" dirty="0" smtClean="0">
                          <a:solidFill>
                            <a:schemeClr val="tx1"/>
                          </a:solidFill>
                        </a:rPr>
                        <a:t>2</a:t>
                      </a:r>
                      <a:r>
                        <a:rPr lang="en-US" sz="2400" b="0" dirty="0" smtClean="0">
                          <a:solidFill>
                            <a:schemeClr val="tx1"/>
                          </a:solidFill>
                        </a:rPr>
                        <a:t> = 1 or b</a:t>
                      </a:r>
                      <a:r>
                        <a:rPr lang="en-US" sz="2400" b="0" baseline="-25000" dirty="0" smtClean="0">
                          <a:solidFill>
                            <a:schemeClr val="tx1"/>
                          </a:solidFill>
                        </a:rPr>
                        <a:t>2</a:t>
                      </a:r>
                      <a:r>
                        <a:rPr lang="en-US" sz="2400" b="0" dirty="0" smtClean="0">
                          <a:solidFill>
                            <a:schemeClr val="tx1"/>
                          </a:solidFill>
                        </a:rPr>
                        <a:t> = a</a:t>
                      </a:r>
                      <a:r>
                        <a:rPr lang="en-US" sz="2400" b="0" baseline="-25000" dirty="0" smtClean="0">
                          <a:solidFill>
                            <a:schemeClr val="tx1"/>
                          </a:solidFill>
                        </a:rPr>
                        <a:t>1</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S</a:t>
                      </a:r>
                      <a:r>
                        <a:rPr lang="en-US" sz="2400" baseline="-25000" dirty="0" smtClean="0">
                          <a:solidFill>
                            <a:schemeClr val="tx1"/>
                          </a:solidFill>
                        </a:rPr>
                        <a:t>0</a:t>
                      </a:r>
                      <a:r>
                        <a:rPr lang="en-US" sz="2400" dirty="0" smtClean="0">
                          <a:solidFill>
                            <a:schemeClr val="tx1"/>
                          </a:solidFill>
                        </a:rPr>
                        <a:t> </a:t>
                      </a:r>
                      <a:r>
                        <a:rPr lang="en-US" sz="2400" baseline="0" dirty="0" smtClean="0">
                          <a:solidFill>
                            <a:schemeClr val="tx1"/>
                          </a:solidFill>
                        </a:rPr>
                        <a:t>     </a:t>
                      </a:r>
                      <a:r>
                        <a:rPr lang="en-US" sz="2400" dirty="0" smtClean="0">
                          <a:solidFill>
                            <a:schemeClr val="tx1"/>
                          </a:solidFill>
                        </a:rPr>
                        <a:t>else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6" name="Left Brace 5"/>
          <p:cNvSpPr/>
          <p:nvPr/>
        </p:nvSpPr>
        <p:spPr>
          <a:xfrm>
            <a:off x="1752600" y="1600200"/>
            <a:ext cx="228600" cy="10668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graphicFrame>
        <p:nvGraphicFramePr>
          <p:cNvPr id="7" name="Table 6"/>
          <p:cNvGraphicFramePr>
            <a:graphicFrameLocks noGrp="1"/>
          </p:cNvGraphicFramePr>
          <p:nvPr/>
        </p:nvGraphicFramePr>
        <p:xfrm>
          <a:off x="304800" y="3124200"/>
          <a:ext cx="9067800" cy="1371600"/>
        </p:xfrm>
        <a:graphic>
          <a:graphicData uri="http://schemas.openxmlformats.org/drawingml/2006/table">
            <a:tbl>
              <a:tblPr firstRow="1" bandRow="1">
                <a:tableStyleId>{5C22544A-7EE6-4342-B048-85BDC9FD1C3A}</a:tableStyleId>
              </a:tblPr>
              <a:tblGrid>
                <a:gridCol w="1600200"/>
                <a:gridCol w="7467600"/>
              </a:tblGrid>
              <a:tr h="370840">
                <a:tc rowSpan="3">
                  <a:txBody>
                    <a:bodyPr/>
                    <a:lstStyle/>
                    <a:p>
                      <a:pPr algn="ctr"/>
                      <a:r>
                        <a:rPr lang="en-US" sz="2400" dirty="0" smtClean="0">
                          <a:solidFill>
                            <a:schemeClr val="tx1"/>
                          </a:solidFill>
                        </a:rPr>
                        <a:t>r(</a:t>
                      </a:r>
                      <a:r>
                        <a:rPr lang="en-US" sz="2400" dirty="0" err="1" smtClean="0">
                          <a:solidFill>
                            <a:schemeClr val="tx1"/>
                          </a:solidFill>
                        </a:rPr>
                        <a:t>a,b,s</a:t>
                      </a:r>
                      <a:r>
                        <a:rPr lang="en-US" sz="2400" dirty="0" smtClean="0">
                          <a:solidFill>
                            <a:schemeClr val="tx1"/>
                          </a:solidFill>
                        </a:rPr>
                        <a:t>)= </a:t>
                      </a:r>
                      <a:endParaRPr 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a:t>
                      </a:r>
                      <a:r>
                        <a:rPr lang="en-US" sz="2400" b="0" dirty="0" smtClean="0">
                          <a:solidFill>
                            <a:schemeClr val="tx1"/>
                          </a:solidFill>
                        </a:rPr>
                        <a:t>1      </a:t>
                      </a:r>
                      <a:r>
                        <a:rPr lang="en-US" sz="2400" b="0" baseline="0" dirty="0" smtClean="0">
                          <a:solidFill>
                            <a:schemeClr val="tx1"/>
                          </a:solidFill>
                        </a:rPr>
                        <a:t> </a:t>
                      </a:r>
                      <a:r>
                        <a:rPr lang="en-US" sz="2400" b="0" dirty="0" smtClean="0">
                          <a:solidFill>
                            <a:schemeClr val="tx1"/>
                          </a:solidFill>
                        </a:rPr>
                        <a:t>if</a:t>
                      </a:r>
                      <a:r>
                        <a:rPr lang="en-US" sz="2400" b="0" baseline="0" dirty="0" smtClean="0">
                          <a:solidFill>
                            <a:schemeClr val="tx1"/>
                          </a:solidFill>
                        </a:rPr>
                        <a:t> s </a:t>
                      </a:r>
                      <a:r>
                        <a:rPr lang="en-US" sz="2400" b="0" baseline="0" dirty="0" smtClean="0">
                          <a:solidFill>
                            <a:schemeClr val="tx1"/>
                          </a:solidFill>
                          <a:sym typeface="Mathematica1"/>
                        </a:rPr>
                        <a:t> </a:t>
                      </a:r>
                      <a:r>
                        <a:rPr lang="en-US" sz="2400" b="0" dirty="0" smtClean="0">
                          <a:solidFill>
                            <a:schemeClr val="tx1"/>
                          </a:solidFill>
                        </a:rPr>
                        <a:t>S</a:t>
                      </a:r>
                      <a:r>
                        <a:rPr lang="en-US" sz="2400" b="0" baseline="-25000" dirty="0" smtClean="0">
                          <a:solidFill>
                            <a:schemeClr val="tx1"/>
                          </a:solidFill>
                        </a:rPr>
                        <a:t>0</a:t>
                      </a:r>
                      <a:r>
                        <a:rPr lang="en-US" sz="2400" b="0" baseline="0" dirty="0" smtClean="0">
                          <a:solidFill>
                            <a:schemeClr val="tx1"/>
                          </a:solidFill>
                        </a:rPr>
                        <a:t> and a = b</a:t>
                      </a:r>
                      <a:r>
                        <a:rPr lang="en-US" sz="2400" b="0" baseline="-25000" dirty="0" smtClean="0">
                          <a:solidFill>
                            <a:schemeClr val="tx1"/>
                          </a:solidFill>
                        </a:rPr>
                        <a:t>2</a:t>
                      </a:r>
                      <a:endParaRPr lang="en-US" sz="24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-5     </a:t>
                      </a:r>
                      <a:r>
                        <a:rPr lang="en-US" sz="2400" baseline="0" dirty="0" smtClean="0">
                          <a:solidFill>
                            <a:schemeClr val="tx1"/>
                          </a:solidFill>
                        </a:rPr>
                        <a:t> </a:t>
                      </a:r>
                      <a:r>
                        <a:rPr lang="en-US" sz="2400" dirty="0" smtClean="0">
                          <a:solidFill>
                            <a:schemeClr val="tx1"/>
                          </a:solidFill>
                        </a:rPr>
                        <a:t> if </a:t>
                      </a:r>
                      <a:r>
                        <a:rPr lang="en-US" sz="2400" baseline="0" dirty="0" smtClean="0">
                          <a:solidFill>
                            <a:schemeClr val="tx1"/>
                          </a:solidFill>
                        </a:rPr>
                        <a:t>s </a:t>
                      </a:r>
                      <a:r>
                        <a:rPr lang="en-US" sz="2400" baseline="0" dirty="0" smtClean="0">
                          <a:solidFill>
                            <a:schemeClr val="tx1"/>
                          </a:solidFill>
                          <a:sym typeface="Mathematica1"/>
                        </a:rPr>
                        <a:t> </a:t>
                      </a:r>
                      <a:r>
                        <a:rPr lang="en-US" sz="2400" dirty="0" smtClean="0">
                          <a:solidFill>
                            <a:schemeClr val="tx1"/>
                          </a:solidFill>
                        </a:rPr>
                        <a:t>S</a:t>
                      </a:r>
                      <a:r>
                        <a:rPr lang="en-US" sz="2400" baseline="-25000" dirty="0" smtClean="0">
                          <a:solidFill>
                            <a:schemeClr val="tx1"/>
                          </a:solidFill>
                        </a:rPr>
                        <a:t>1 </a:t>
                      </a:r>
                      <a:r>
                        <a:rPr lang="en-US" sz="2400" dirty="0" smtClean="0">
                          <a:solidFill>
                            <a:schemeClr val="tx1"/>
                          </a:solidFill>
                        </a:rPr>
                        <a:t>and f(</a:t>
                      </a:r>
                      <a:r>
                        <a:rPr lang="en-US" sz="2400" dirty="0" err="1" smtClean="0">
                          <a:solidFill>
                            <a:schemeClr val="tx1"/>
                          </a:solidFill>
                        </a:rPr>
                        <a:t>a,b</a:t>
                      </a:r>
                      <a:r>
                        <a:rPr lang="en-US" sz="2400" dirty="0" smtClean="0">
                          <a:solidFill>
                            <a:schemeClr val="tx1"/>
                          </a:solidFill>
                        </a:rPr>
                        <a:t>) = S</a:t>
                      </a:r>
                      <a:r>
                        <a:rPr lang="en-US" sz="2400" baseline="-25000" dirty="0" smtClean="0">
                          <a:solidFill>
                            <a:schemeClr val="tx1"/>
                          </a:solidFill>
                        </a:rPr>
                        <a:t>0</a:t>
                      </a:r>
                      <a:r>
                        <a:rPr lang="en-US" sz="2400" dirty="0" smtClean="0">
                          <a:solidFill>
                            <a:schemeClr val="tx1"/>
                          </a:solidFill>
                        </a:rPr>
                        <a:t> and b</a:t>
                      </a:r>
                      <a:r>
                        <a:rPr lang="en-US" sz="2400" baseline="-25000" dirty="0" smtClean="0">
                          <a:solidFill>
                            <a:schemeClr val="tx1"/>
                          </a:solidFill>
                        </a:rPr>
                        <a:t>2</a:t>
                      </a:r>
                      <a:r>
                        <a:rPr lang="en-US" sz="2400" baseline="0" dirty="0" smtClean="0">
                          <a:solidFill>
                            <a:schemeClr val="tx1"/>
                          </a:solidFill>
                        </a:rPr>
                        <a:t> </a:t>
                      </a:r>
                      <a:r>
                        <a:rPr lang="en-US" sz="2400" baseline="0" dirty="0" smtClean="0">
                          <a:solidFill>
                            <a:schemeClr val="tx1"/>
                          </a:solidFill>
                          <a:sym typeface="Mathematica1"/>
                        </a:rPr>
                        <a:t></a:t>
                      </a:r>
                      <a:r>
                        <a:rPr lang="en-US" sz="2400" baseline="0" dirty="0" smtClean="0">
                          <a:solidFill>
                            <a:schemeClr val="tx1"/>
                          </a:solidFill>
                        </a:rPr>
                        <a:t>  3</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vMerge="1">
                  <a:txBody>
                    <a:bodyPr/>
                    <a:lstStyle/>
                    <a:p>
                      <a:endParaRPr lang="en-US" dirty="0"/>
                    </a:p>
                  </a:txBody>
                  <a:tcPr/>
                </a:tc>
                <a:tc>
                  <a:txBody>
                    <a:bodyPr/>
                    <a:lstStyle/>
                    <a:p>
                      <a:r>
                        <a:rPr lang="en-US" sz="2400" dirty="0" smtClean="0">
                          <a:solidFill>
                            <a:schemeClr val="tx1"/>
                          </a:solidFill>
                        </a:rPr>
                        <a:t>  0    </a:t>
                      </a:r>
                      <a:r>
                        <a:rPr lang="en-US" sz="2400" baseline="0" dirty="0" smtClean="0">
                          <a:solidFill>
                            <a:schemeClr val="tx1"/>
                          </a:solidFill>
                        </a:rPr>
                        <a:t>  </a:t>
                      </a:r>
                      <a:r>
                        <a:rPr lang="en-US" sz="2400" dirty="0" smtClean="0">
                          <a:solidFill>
                            <a:schemeClr val="tx1"/>
                          </a:solidFill>
                        </a:rPr>
                        <a:t> otherwise</a:t>
                      </a:r>
                      <a:endParaRPr lang="en-US" sz="2400" dirty="0">
                        <a:solidFill>
                          <a:schemeClr val="tx1"/>
                        </a:solidFill>
                      </a:endParaRPr>
                    </a:p>
                  </a:txBody>
                  <a:tcPr>
                    <a:lnL w="381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8" name="Left Brace 7"/>
          <p:cNvSpPr/>
          <p:nvPr/>
        </p:nvSpPr>
        <p:spPr>
          <a:xfrm>
            <a:off x="1828800" y="3124200"/>
            <a:ext cx="228600" cy="1371600"/>
          </a:xfrm>
          <a:prstGeom prst="leftBrace">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blinds(horizontal)">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blinds(horizontal)">
                                      <p:cBhvr>
                                        <p:cTn id="33" dur="500"/>
                                        <p:tgtEl>
                                          <p:spTgt spid="3">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blinds(horizontal)">
                                      <p:cBhvr>
                                        <p:cTn id="3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Theorem 3: Analysis</a:t>
            </a:r>
            <a:endParaRPr lang="en-US" dirty="0"/>
          </a:p>
        </p:txBody>
      </p:sp>
      <p:sp>
        <p:nvSpPr>
          <p:cNvPr id="79874" name="Content Placeholder 2"/>
          <p:cNvSpPr>
            <a:spLocks noGrp="1"/>
          </p:cNvSpPr>
          <p:nvPr>
            <p:ph sz="quarter" idx="1"/>
          </p:nvPr>
        </p:nvSpPr>
        <p:spPr>
          <a:xfrm>
            <a:off x="304800" y="1295400"/>
            <a:ext cx="8229600" cy="5562600"/>
          </a:xfrm>
        </p:spPr>
        <p:txBody>
          <a:bodyPr/>
          <a:lstStyle/>
          <a:p>
            <a:r>
              <a:rPr lang="en-US" smtClean="0"/>
              <a:t>φ  - assignment satisfying </a:t>
            </a:r>
            <a:r>
              <a:rPr lang="el-GR" smtClean="0"/>
              <a:t>ρ</a:t>
            </a:r>
            <a:r>
              <a:rPr lang="en-US" smtClean="0"/>
              <a:t> fraction of clauses</a:t>
            </a:r>
          </a:p>
          <a:p>
            <a:pPr lvl="1"/>
            <a:r>
              <a:rPr lang="en-US" smtClean="0"/>
              <a:t>f</a:t>
            </a:r>
            <a:r>
              <a:rPr lang="el-GR" baseline="-25000" smtClean="0"/>
              <a:t>φ</a:t>
            </a:r>
            <a:r>
              <a:rPr lang="en-US" smtClean="0"/>
              <a:t>  – average score </a:t>
            </a:r>
            <a:r>
              <a:rPr lang="el-GR" smtClean="0"/>
              <a:t>ρ</a:t>
            </a:r>
            <a:r>
              <a:rPr lang="en-US" smtClean="0"/>
              <a:t>/n  </a:t>
            </a:r>
          </a:p>
          <a:p>
            <a:pPr lvl="1"/>
            <a:endParaRPr lang="en-US" smtClean="0"/>
          </a:p>
          <a:p>
            <a:r>
              <a:rPr lang="en-US" smtClean="0"/>
              <a:t>Claim: No strategy (fixed or adaptive) can obtain an average expected score better than </a:t>
            </a:r>
            <a:r>
              <a:rPr lang="el-GR" smtClean="0"/>
              <a:t>ρ</a:t>
            </a:r>
            <a:r>
              <a:rPr lang="en-US" smtClean="0"/>
              <a:t>*/n</a:t>
            </a:r>
          </a:p>
          <a:p>
            <a:pPr lvl="1"/>
            <a:endParaRPr lang="en-US" smtClean="0"/>
          </a:p>
          <a:p>
            <a:r>
              <a:rPr lang="en-US" smtClean="0"/>
              <a:t>Regret Minimization Algorithm</a:t>
            </a:r>
          </a:p>
          <a:p>
            <a:pPr lvl="1"/>
            <a:r>
              <a:rPr lang="en-US" smtClean="0"/>
              <a:t>Run until expected average regret &lt; </a:t>
            </a:r>
            <a:r>
              <a:rPr lang="el-GR" smtClean="0"/>
              <a:t>ε</a:t>
            </a:r>
            <a:r>
              <a:rPr lang="en-US" smtClean="0"/>
              <a:t>/n</a:t>
            </a:r>
          </a:p>
          <a:p>
            <a:pPr lvl="1"/>
            <a:r>
              <a:rPr lang="en-US" smtClean="0"/>
              <a:t>Expected average score &gt; (</a:t>
            </a:r>
            <a:r>
              <a:rPr lang="el-GR" smtClean="0"/>
              <a:t>ρ</a:t>
            </a:r>
            <a:r>
              <a:rPr lang="en-US" smtClean="0"/>
              <a:t>*-</a:t>
            </a:r>
            <a:r>
              <a:rPr lang="el-GR" smtClean="0"/>
              <a:t> ε </a:t>
            </a:r>
            <a:r>
              <a:rPr lang="en-US" smtClean="0"/>
              <a:t>)/n</a:t>
            </a:r>
          </a:p>
          <a:p>
            <a:pPr lvl="1"/>
            <a:endParaRPr lang="en-US" smtClean="0"/>
          </a:p>
          <a:p>
            <a:pPr lvl="1"/>
            <a:endParaRPr lang="en-US" smtClean="0"/>
          </a:p>
        </p:txBody>
      </p:sp>
      <p:sp>
        <p:nvSpPr>
          <p:cNvPr id="4" name="Slide Number Placeholder 3"/>
          <p:cNvSpPr>
            <a:spLocks noGrp="1"/>
          </p:cNvSpPr>
          <p:nvPr>
            <p:ph type="sldNum" sz="quarter" idx="15"/>
          </p:nvPr>
        </p:nvSpPr>
        <p:spPr/>
        <p:txBody>
          <a:bodyPr/>
          <a:lstStyle/>
          <a:p>
            <a:pPr>
              <a:defRPr/>
            </a:pPr>
            <a:fld id="{11CD2C26-6FD9-48DD-B1A5-88E2A2B6636F}" type="slidenum">
              <a:rPr lang="en-US"/>
              <a:pPr>
                <a:defRPr/>
              </a:pPr>
              <a:t>61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Game Model</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7</a:t>
            </a:fld>
            <a:endParaRPr lang="en-US">
              <a:solidFill>
                <a:srgbClr val="464653"/>
              </a:solidFill>
            </a:endParaRPr>
          </a:p>
        </p:txBody>
      </p:sp>
      <p:sp>
        <p:nvSpPr>
          <p:cNvPr id="4" name="Content Placeholder 3"/>
          <p:cNvSpPr>
            <a:spLocks noGrp="1"/>
          </p:cNvSpPr>
          <p:nvPr>
            <p:ph sz="quarter" idx="1"/>
          </p:nvPr>
        </p:nvSpPr>
        <p:spPr/>
        <p:txBody>
          <a:bodyPr/>
          <a:lstStyle/>
          <a:p>
            <a:r>
              <a:rPr lang="en-US" sz="2400" dirty="0"/>
              <a:t>Two Players: </a:t>
            </a:r>
          </a:p>
          <a:p>
            <a:pPr lvl="1"/>
            <a:r>
              <a:rPr lang="en-US" sz="2000" dirty="0"/>
              <a:t>Adversary (</a:t>
            </a:r>
            <a:r>
              <a:rPr lang="en-US" sz="2000" dirty="0" smtClean="0"/>
              <a:t>Tourists) </a:t>
            </a:r>
            <a:r>
              <a:rPr lang="en-US" sz="2000" dirty="0"/>
              <a:t>and Defender (Policeman)</a:t>
            </a:r>
          </a:p>
          <a:p>
            <a:r>
              <a:rPr lang="en-US" sz="2400" dirty="0"/>
              <a:t>Actions:</a:t>
            </a:r>
          </a:p>
          <a:p>
            <a:pPr lvl="1"/>
            <a:r>
              <a:rPr lang="en-US" sz="2000" dirty="0"/>
              <a:t>Adversary Actions: </a:t>
            </a:r>
            <a:r>
              <a:rPr lang="en-US" sz="1800" dirty="0"/>
              <a:t>{Speed, Behave}</a:t>
            </a:r>
          </a:p>
          <a:p>
            <a:pPr lvl="1"/>
            <a:r>
              <a:rPr lang="en-US" sz="2000" dirty="0"/>
              <a:t>Defender Actions: </a:t>
            </a:r>
            <a:r>
              <a:rPr lang="en-US" sz="1800" dirty="0"/>
              <a:t>{High Inspection, Low Inspection}</a:t>
            </a:r>
          </a:p>
          <a:p>
            <a:r>
              <a:rPr lang="en-US" sz="2400" dirty="0"/>
              <a:t>Repeated Interactions</a:t>
            </a:r>
          </a:p>
          <a:p>
            <a:pPr lvl="1"/>
            <a:r>
              <a:rPr lang="en-US" sz="2000" dirty="0"/>
              <a:t>Each interaction has an </a:t>
            </a:r>
            <a:r>
              <a:rPr lang="en-US" sz="2000" i="1" dirty="0"/>
              <a:t>outcome</a:t>
            </a:r>
            <a:r>
              <a:rPr lang="en-US" sz="2000" dirty="0"/>
              <a:t> </a:t>
            </a:r>
          </a:p>
          <a:p>
            <a:pPr lvl="1"/>
            <a:r>
              <a:rPr lang="en-US" sz="2000" i="1" dirty="0"/>
              <a:t>History</a:t>
            </a:r>
            <a:r>
              <a:rPr lang="en-US" sz="2000" dirty="0"/>
              <a:t> of game play is a sequence of outcomes</a:t>
            </a:r>
            <a:endParaRPr lang="en-US" sz="2400" dirty="0"/>
          </a:p>
          <a:p>
            <a:r>
              <a:rPr lang="en-US" dirty="0"/>
              <a:t>Imperfect Information:</a:t>
            </a:r>
          </a:p>
          <a:p>
            <a:pPr lvl="1"/>
            <a:r>
              <a:rPr lang="en-US" sz="2000" dirty="0"/>
              <a:t>The policeman doesn’t always observe the actions of the tourist and vice versa</a:t>
            </a:r>
          </a:p>
          <a:p>
            <a:endParaRPr lang="en-US" dirty="0"/>
          </a:p>
        </p:txBody>
      </p:sp>
      <p:sp>
        <p:nvSpPr>
          <p:cNvPr id="6" name="Rectangle 5"/>
          <p:cNvSpPr/>
          <p:nvPr/>
        </p:nvSpPr>
        <p:spPr>
          <a:xfrm>
            <a:off x="6705600" y="0"/>
            <a:ext cx="2438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dirty="0" smtClean="0">
                <a:solidFill>
                  <a:prstClr val="white"/>
                </a:solidFill>
              </a:rPr>
              <a:t>Example</a:t>
            </a:r>
            <a:endParaRPr lang="en-US" dirty="0">
              <a:solidFill>
                <a:prstClr val="white"/>
              </a:solidFill>
            </a:endParaRPr>
          </a:p>
        </p:txBody>
      </p:sp>
    </p:spTree>
    <p:extLst>
      <p:ext uri="{BB962C8B-B14F-4D97-AF65-F5344CB8AC3E}">
        <p14:creationId xmlns:p14="http://schemas.microsoft.com/office/powerpoint/2010/main" val="1000365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8</a:t>
            </a:fld>
            <a:endParaRPr lang="en-US">
              <a:solidFill>
                <a:srgbClr val="464653"/>
              </a:solidFill>
            </a:endParaRPr>
          </a:p>
        </p:txBody>
      </p:sp>
      <p:sp>
        <p:nvSpPr>
          <p:cNvPr id="4" name="Content Placeholder 3"/>
          <p:cNvSpPr>
            <a:spLocks noGrp="1"/>
          </p:cNvSpPr>
          <p:nvPr>
            <p:ph sz="quarter" idx="1"/>
          </p:nvPr>
        </p:nvSpPr>
        <p:spPr/>
        <p:txBody>
          <a:bodyPr>
            <a:normAutofit/>
          </a:bodyPr>
          <a:lstStyle/>
          <a:p>
            <a:pPr marL="548640" indent="-411480" fontAlgn="auto">
              <a:spcAft>
                <a:spcPts val="0"/>
              </a:spcAft>
              <a:buSzPct val="100000"/>
              <a:buFont typeface="Courier New" pitchFamily="49" charset="0"/>
              <a:buChar char="o"/>
              <a:defRPr/>
            </a:pPr>
            <a:r>
              <a:rPr lang="en-US" b="1" dirty="0" smtClean="0"/>
              <a:t>Repeated Interaction</a:t>
            </a:r>
          </a:p>
          <a:p>
            <a:pPr marL="822960" lvl="1" indent="-411480">
              <a:buSzPct val="100000"/>
              <a:buFont typeface="Courier New" pitchFamily="49" charset="0"/>
              <a:buChar char="o"/>
              <a:defRPr/>
            </a:pPr>
            <a:r>
              <a:rPr lang="en-US" b="1" dirty="0" smtClean="0"/>
              <a:t>Two Players: Defender and Adversary</a:t>
            </a:r>
          </a:p>
          <a:p>
            <a:pPr marL="548640" indent="-411480" fontAlgn="auto">
              <a:spcAft>
                <a:spcPts val="0"/>
              </a:spcAft>
              <a:buSzPct val="100000"/>
              <a:buFont typeface="Courier New" pitchFamily="49" charset="0"/>
              <a:buChar char="o"/>
              <a:defRPr/>
            </a:pPr>
            <a:r>
              <a:rPr lang="en-US" b="1" dirty="0" smtClean="0"/>
              <a:t>Imperfect Information</a:t>
            </a:r>
          </a:p>
          <a:p>
            <a:pPr marL="822960" lvl="1" indent="-411480">
              <a:buSzPct val="100000"/>
              <a:buFont typeface="Courier New" pitchFamily="49" charset="0"/>
              <a:buChar char="o"/>
              <a:defRPr/>
            </a:pPr>
            <a:r>
              <a:rPr lang="en-US" b="1" dirty="0" smtClean="0"/>
              <a:t>Defender only observes outcome</a:t>
            </a:r>
          </a:p>
          <a:p>
            <a:pPr marL="548640" indent="-411480">
              <a:buSzPct val="100000"/>
              <a:buFont typeface="Courier New" pitchFamily="49" charset="0"/>
              <a:buChar char="o"/>
              <a:defRPr/>
            </a:pPr>
            <a:r>
              <a:rPr lang="en-US" b="1" dirty="0"/>
              <a:t>Short Term Adversaries</a:t>
            </a:r>
          </a:p>
          <a:p>
            <a:pPr marL="548640" indent="-411480">
              <a:buSzPct val="100000"/>
              <a:buFont typeface="Courier New" pitchFamily="49" charset="0"/>
              <a:buChar char="o"/>
              <a:defRPr/>
            </a:pPr>
            <a:r>
              <a:rPr lang="en-US" b="1" dirty="0"/>
              <a:t>Adversary Incentives Unknown to Defender</a:t>
            </a:r>
          </a:p>
          <a:p>
            <a:pPr marL="822960" lvl="1" indent="-411480">
              <a:buSzPct val="100000"/>
              <a:buFont typeface="Courier New" pitchFamily="49" charset="0"/>
              <a:buChar char="o"/>
              <a:defRPr/>
            </a:pPr>
            <a:r>
              <a:rPr lang="en-US" b="1" dirty="0"/>
              <a:t>Last presentation! [JNTP 13]</a:t>
            </a:r>
          </a:p>
          <a:p>
            <a:pPr marL="548640" indent="-411480">
              <a:buSzPct val="100000"/>
              <a:buFont typeface="Courier New" pitchFamily="49" charset="0"/>
              <a:buChar char="o"/>
              <a:defRPr/>
            </a:pPr>
            <a:r>
              <a:rPr lang="en-US" b="1" dirty="0"/>
              <a:t>Adversary may be uninformed/irrational</a:t>
            </a:r>
          </a:p>
          <a:p>
            <a:pPr marL="548640" indent="-411480">
              <a:buSzPct val="100000"/>
              <a:buFont typeface="Courier New" pitchFamily="49" charset="0"/>
              <a:buChar char="o"/>
              <a:defRPr/>
            </a:pPr>
            <a:endParaRPr lang="en-US" dirty="0" smtClean="0"/>
          </a:p>
          <a:p>
            <a:pPr marL="411480" lvl="1" indent="0">
              <a:buSzPct val="100000"/>
              <a:buNone/>
              <a:defRPr/>
            </a:pPr>
            <a:endParaRPr lang="en-US" i="1" dirty="0" smtClean="0"/>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
        <p:nvSpPr>
          <p:cNvPr id="5" name="Right Brace 4"/>
          <p:cNvSpPr/>
          <p:nvPr/>
        </p:nvSpPr>
        <p:spPr>
          <a:xfrm>
            <a:off x="6324600" y="1219200"/>
            <a:ext cx="533400" cy="22098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5732877" y="2099846"/>
            <a:ext cx="2649123" cy="338554"/>
          </a:xfrm>
          <a:prstGeom prst="rect">
            <a:avLst/>
          </a:prstGeom>
          <a:scene3d>
            <a:camera prst="orthographicFront">
              <a:rot lat="0" lon="0" rev="16200000"/>
            </a:camera>
            <a:lightRig rig="threePt" dir="t"/>
          </a:scene3d>
        </p:spPr>
        <p:txBody>
          <a:bodyPr wrap="none">
            <a:spAutoFit/>
          </a:bodyPr>
          <a:lstStyle/>
          <a:p>
            <a:pPr marL="137160" fontAlgn="auto">
              <a:spcAft>
                <a:spcPts val="0"/>
              </a:spcAft>
              <a:buSzPct val="100000"/>
              <a:defRPr/>
            </a:pPr>
            <a:r>
              <a:rPr lang="en-US" sz="1600" b="1" dirty="0"/>
              <a:t>Repeated </a:t>
            </a:r>
            <a:r>
              <a:rPr lang="en-US" sz="1600" b="1" dirty="0" smtClean="0"/>
              <a:t>Game Model?</a:t>
            </a:r>
            <a:endParaRPr lang="en-US" sz="1600" b="1" dirty="0"/>
          </a:p>
        </p:txBody>
      </p:sp>
      <p:sp>
        <p:nvSpPr>
          <p:cNvPr id="7" name="Right Brace 6"/>
          <p:cNvSpPr/>
          <p:nvPr/>
        </p:nvSpPr>
        <p:spPr>
          <a:xfrm>
            <a:off x="7924800" y="3581400"/>
            <a:ext cx="533400" cy="14478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893784" y="4038600"/>
            <a:ext cx="1631216" cy="369332"/>
          </a:xfrm>
          <a:prstGeom prst="rect">
            <a:avLst/>
          </a:prstGeom>
          <a:scene3d>
            <a:camera prst="orthographicFront">
              <a:rot lat="0" lon="0" rev="16200000"/>
            </a:camera>
            <a:lightRig rig="threePt" dir="t"/>
          </a:scene3d>
        </p:spPr>
        <p:txBody>
          <a:bodyPr wrap="none">
            <a:spAutoFit/>
          </a:bodyPr>
          <a:lstStyle/>
          <a:p>
            <a:pPr marL="137160" fontAlgn="auto">
              <a:spcAft>
                <a:spcPts val="0"/>
              </a:spcAft>
              <a:buSzPct val="100000"/>
              <a:defRPr/>
            </a:pPr>
            <a:r>
              <a:rPr lang="en-US" b="1" strike="sngStrike" dirty="0" err="1" smtClean="0"/>
              <a:t>Stackelberg</a:t>
            </a:r>
            <a:endParaRPr lang="en-US" b="1" strike="sngStrike" dirty="0"/>
          </a:p>
        </p:txBody>
      </p:sp>
    </p:spTree>
    <p:extLst>
      <p:ext uri="{BB962C8B-B14F-4D97-AF65-F5344CB8AC3E}">
        <p14:creationId xmlns:p14="http://schemas.microsoft.com/office/powerpoint/2010/main" val="1854546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Game Elements</a:t>
            </a:r>
            <a:endParaRPr lang="en-US" dirty="0"/>
          </a:p>
        </p:txBody>
      </p:sp>
      <p:sp>
        <p:nvSpPr>
          <p:cNvPr id="3" name="Slide Number Placeholder 2"/>
          <p:cNvSpPr>
            <a:spLocks noGrp="1"/>
          </p:cNvSpPr>
          <p:nvPr>
            <p:ph type="sldNum" sz="quarter" idx="12"/>
          </p:nvPr>
        </p:nvSpPr>
        <p:spPr/>
        <p:txBody>
          <a:bodyPr/>
          <a:lstStyle/>
          <a:p>
            <a:fld id="{E969542D-8B17-4821-9E79-A741EC2B8F01}" type="slidenum">
              <a:rPr lang="en-US" smtClean="0">
                <a:solidFill>
                  <a:srgbClr val="464653"/>
                </a:solidFill>
              </a:rPr>
              <a:pPr/>
              <a:t>9</a:t>
            </a:fld>
            <a:endParaRPr lang="en-US">
              <a:solidFill>
                <a:srgbClr val="464653"/>
              </a:solidFill>
            </a:endParaRPr>
          </a:p>
        </p:txBody>
      </p:sp>
      <p:sp>
        <p:nvSpPr>
          <p:cNvPr id="4" name="Content Placeholder 3"/>
          <p:cNvSpPr>
            <a:spLocks noGrp="1"/>
          </p:cNvSpPr>
          <p:nvPr>
            <p:ph sz="quarter" idx="1"/>
          </p:nvPr>
        </p:nvSpPr>
        <p:spPr/>
        <p:txBody>
          <a:bodyPr>
            <a:normAutofit/>
          </a:bodyPr>
          <a:lstStyle/>
          <a:p>
            <a:pPr marL="548640" indent="-411480" fontAlgn="auto">
              <a:spcAft>
                <a:spcPts val="0"/>
              </a:spcAft>
              <a:buSzPct val="100000"/>
              <a:buFont typeface="Courier New" pitchFamily="49" charset="0"/>
              <a:buChar char="o"/>
              <a:defRPr/>
            </a:pPr>
            <a:r>
              <a:rPr lang="en-US" i="1" dirty="0"/>
              <a:t>History</a:t>
            </a:r>
            <a:r>
              <a:rPr lang="en-US" dirty="0"/>
              <a:t>-dependent Actions</a:t>
            </a:r>
          </a:p>
          <a:p>
            <a:pPr lvl="2" indent="-411480">
              <a:spcBef>
                <a:spcPts val="600"/>
              </a:spcBef>
              <a:buClr>
                <a:schemeClr val="accent1"/>
              </a:buClr>
              <a:buSzPct val="100000"/>
              <a:buFont typeface="Courier New" pitchFamily="49" charset="0"/>
              <a:buChar char="o"/>
              <a:defRPr/>
            </a:pPr>
            <a:r>
              <a:rPr lang="en-US" dirty="0"/>
              <a:t>Adversary adapts behavior following unknown strategy</a:t>
            </a:r>
          </a:p>
          <a:p>
            <a:pPr lvl="2" indent="-411480">
              <a:spcBef>
                <a:spcPts val="600"/>
              </a:spcBef>
              <a:buClr>
                <a:schemeClr val="accent1"/>
              </a:buClr>
              <a:buSzPct val="100000"/>
              <a:buFont typeface="Courier New" pitchFamily="49" charset="0"/>
              <a:buChar char="o"/>
              <a:defRPr/>
            </a:pPr>
            <a:r>
              <a:rPr lang="en-US" dirty="0"/>
              <a:t>How should defender respond?</a:t>
            </a:r>
          </a:p>
          <a:p>
            <a:pPr marL="548640" indent="-411480" fontAlgn="auto">
              <a:spcAft>
                <a:spcPts val="0"/>
              </a:spcAft>
              <a:buSzPct val="100000"/>
              <a:buFont typeface="Courier New" pitchFamily="49" charset="0"/>
              <a:buChar char="o"/>
              <a:defRPr/>
            </a:pPr>
            <a:r>
              <a:rPr lang="en-US" i="1" dirty="0"/>
              <a:t>History</a:t>
            </a:r>
            <a:r>
              <a:rPr lang="en-US" dirty="0"/>
              <a:t>-dependent Rewards:</a:t>
            </a:r>
          </a:p>
          <a:p>
            <a:pPr lvl="1">
              <a:buFont typeface="Courier New" pitchFamily="49" charset="0"/>
              <a:buChar char="o"/>
            </a:pPr>
            <a:r>
              <a:rPr lang="en-US" dirty="0"/>
              <a:t>Point System</a:t>
            </a:r>
          </a:p>
          <a:p>
            <a:pPr lvl="1">
              <a:buFont typeface="Courier New" pitchFamily="49" charset="0"/>
              <a:buChar char="o"/>
            </a:pPr>
            <a:r>
              <a:rPr lang="en-US" i="1" dirty="0"/>
              <a:t>Reputation</a:t>
            </a:r>
            <a:r>
              <a:rPr lang="en-US" dirty="0"/>
              <a:t> of defender depends both on its history </a:t>
            </a:r>
            <a:r>
              <a:rPr lang="en-US" dirty="0" smtClean="0"/>
              <a:t>and </a:t>
            </a:r>
            <a:r>
              <a:rPr lang="en-US" dirty="0"/>
              <a:t>on the current </a:t>
            </a:r>
            <a:r>
              <a:rPr lang="en-US" i="1" dirty="0"/>
              <a:t>outcome</a:t>
            </a:r>
            <a:r>
              <a:rPr lang="en-US" dirty="0"/>
              <a:t> </a:t>
            </a:r>
          </a:p>
          <a:p>
            <a:pPr marL="411480" lvl="1" indent="0">
              <a:buSzPct val="100000"/>
              <a:buNone/>
              <a:defRPr/>
            </a:pPr>
            <a:endParaRPr lang="en-US" i="1" dirty="0" smtClean="0"/>
          </a:p>
          <a:p>
            <a:pPr marL="868680" lvl="1" indent="-283464" fontAlgn="auto">
              <a:spcAft>
                <a:spcPts val="0"/>
              </a:spcAft>
              <a:buFont typeface="Courier New" pitchFamily="49" charset="0"/>
              <a:buChar char="o"/>
              <a:defRPr/>
            </a:pPr>
            <a:endParaRPr lang="en-US" i="1" dirty="0"/>
          </a:p>
          <a:p>
            <a:pPr marL="548640" indent="-411480" fontAlgn="auto">
              <a:spcAft>
                <a:spcPts val="0"/>
              </a:spcAft>
              <a:buSzPct val="100000"/>
              <a:buFont typeface="Courier New" pitchFamily="49" charset="0"/>
              <a:buChar char="o"/>
              <a:defRPr/>
            </a:pPr>
            <a:endParaRPr lang="en-US" dirty="0" smtClean="0"/>
          </a:p>
          <a:p>
            <a:pPr marL="548640" indent="-411480" fontAlgn="auto">
              <a:spcAft>
                <a:spcPts val="0"/>
              </a:spcAft>
              <a:buSzPct val="100000"/>
              <a:buFont typeface="Courier New" pitchFamily="49" charset="0"/>
              <a:buChar char="o"/>
              <a:defRPr/>
            </a:pPr>
            <a:endParaRPr lang="en-US" dirty="0"/>
          </a:p>
          <a:p>
            <a:pPr marL="822960" lvl="1" indent="-411480">
              <a:buSzPct val="100000"/>
              <a:buFont typeface="Courier New" pitchFamily="49" charset="0"/>
              <a:buChar char="o"/>
              <a:defRPr/>
            </a:pPr>
            <a:endParaRPr lang="en-US" dirty="0"/>
          </a:p>
          <a:p>
            <a:endParaRPr lang="en-US" dirty="0"/>
          </a:p>
        </p:txBody>
      </p:sp>
      <p:sp>
        <p:nvSpPr>
          <p:cNvPr id="7" name="Right Brace 6"/>
          <p:cNvSpPr/>
          <p:nvPr/>
        </p:nvSpPr>
        <p:spPr>
          <a:xfrm>
            <a:off x="4953000" y="2514600"/>
            <a:ext cx="533400" cy="9144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7552441" y="1451401"/>
            <a:ext cx="1568699" cy="830997"/>
          </a:xfrm>
          <a:prstGeom prst="rect">
            <a:avLst/>
          </a:prstGeom>
          <a:scene3d>
            <a:camera prst="orthographicFront">
              <a:rot lat="0" lon="0" rev="0"/>
            </a:camera>
            <a:lightRig rig="threePt" dir="t"/>
          </a:scene3d>
        </p:spPr>
        <p:txBody>
          <a:bodyPr wrap="none">
            <a:spAutoFit/>
          </a:bodyPr>
          <a:lstStyle/>
          <a:p>
            <a:pPr marL="137160" fontAlgn="auto">
              <a:spcAft>
                <a:spcPts val="0"/>
              </a:spcAft>
              <a:buSzPct val="100000"/>
              <a:defRPr/>
            </a:pPr>
            <a:r>
              <a:rPr lang="en-US" sz="1600" b="1" strike="sngStrike" dirty="0" smtClean="0"/>
              <a:t>Standard</a:t>
            </a:r>
          </a:p>
          <a:p>
            <a:pPr marL="137160" fontAlgn="auto">
              <a:spcAft>
                <a:spcPts val="0"/>
              </a:spcAft>
              <a:buSzPct val="100000"/>
              <a:defRPr/>
            </a:pPr>
            <a:r>
              <a:rPr lang="en-US" sz="1600" b="1" strike="sngStrike" dirty="0" smtClean="0"/>
              <a:t>Regret</a:t>
            </a:r>
          </a:p>
          <a:p>
            <a:pPr marL="137160" fontAlgn="auto">
              <a:spcAft>
                <a:spcPts val="0"/>
              </a:spcAft>
              <a:buSzPct val="100000"/>
              <a:defRPr/>
            </a:pPr>
            <a:r>
              <a:rPr lang="en-US" sz="1600" b="1" strike="sngStrike" dirty="0" smtClean="0"/>
              <a:t>Minimization</a:t>
            </a:r>
            <a:endParaRPr lang="en-US" sz="1600" b="1" strike="sngStrike" dirty="0"/>
          </a:p>
        </p:txBody>
      </p:sp>
      <p:sp>
        <p:nvSpPr>
          <p:cNvPr id="9" name="Right Brace 8"/>
          <p:cNvSpPr/>
          <p:nvPr/>
        </p:nvSpPr>
        <p:spPr>
          <a:xfrm>
            <a:off x="6979919" y="1371600"/>
            <a:ext cx="533400" cy="9906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ectangle 9"/>
          <p:cNvSpPr/>
          <p:nvPr/>
        </p:nvSpPr>
        <p:spPr>
          <a:xfrm>
            <a:off x="5655357" y="2802523"/>
            <a:ext cx="2649123" cy="338554"/>
          </a:xfrm>
          <a:prstGeom prst="rect">
            <a:avLst/>
          </a:prstGeom>
          <a:scene3d>
            <a:camera prst="orthographicFront">
              <a:rot lat="0" lon="0" rev="0"/>
            </a:camera>
            <a:lightRig rig="threePt" dir="t"/>
          </a:scene3d>
        </p:spPr>
        <p:txBody>
          <a:bodyPr wrap="none">
            <a:spAutoFit/>
          </a:bodyPr>
          <a:lstStyle/>
          <a:p>
            <a:pPr marL="137160" fontAlgn="auto">
              <a:spcAft>
                <a:spcPts val="0"/>
              </a:spcAft>
              <a:buSzPct val="100000"/>
              <a:defRPr/>
            </a:pPr>
            <a:r>
              <a:rPr lang="en-US" sz="1600" b="1" strike="sngStrike" dirty="0"/>
              <a:t>Repeated </a:t>
            </a:r>
            <a:r>
              <a:rPr lang="en-US" sz="1600" b="1" strike="sngStrike" dirty="0" smtClean="0"/>
              <a:t>Game Model?</a:t>
            </a:r>
            <a:endParaRPr lang="en-US" sz="1600" b="1" strike="sngStrike" dirty="0"/>
          </a:p>
        </p:txBody>
      </p:sp>
    </p:spTree>
    <p:extLst>
      <p:ext uri="{BB962C8B-B14F-4D97-AF65-F5344CB8AC3E}">
        <p14:creationId xmlns:p14="http://schemas.microsoft.com/office/powerpoint/2010/main" val="3715696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19413</TotalTime>
  <Words>5423</Words>
  <Application>Microsoft Office PowerPoint</Application>
  <PresentationFormat>On-screen Show (4:3)</PresentationFormat>
  <Paragraphs>964</Paragraphs>
  <Slides>61</Slides>
  <Notes>44</Notes>
  <HiddenSlides>10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Oriel</vt:lpstr>
      <vt:lpstr>Origin</vt:lpstr>
      <vt:lpstr>Adaptive Regret Minimization in Bounded Memory Games</vt:lpstr>
      <vt:lpstr>Outline</vt:lpstr>
      <vt:lpstr>Motivating Example: Audit Game</vt:lpstr>
      <vt:lpstr>Motivating Example: Cheating Game</vt:lpstr>
      <vt:lpstr>Motivating Example: Speeding Game</vt:lpstr>
      <vt:lpstr>Motivating Example: Speeding Game</vt:lpstr>
      <vt:lpstr>Elements of the Game Model</vt:lpstr>
      <vt:lpstr>Game Elements</vt:lpstr>
      <vt:lpstr>Additional Game Elements</vt:lpstr>
      <vt:lpstr>Outline</vt:lpstr>
      <vt:lpstr>Speeding Game: Repeated Game Model</vt:lpstr>
      <vt:lpstr>Speeding Game: Repeated Game Model</vt:lpstr>
      <vt:lpstr>Regret Minimization Example</vt:lpstr>
      <vt:lpstr>Regret Minimization Example</vt:lpstr>
      <vt:lpstr>Regret Minimization Example</vt:lpstr>
      <vt:lpstr>Regret Minimization Example</vt:lpstr>
      <vt:lpstr>Regret Minimization Example</vt:lpstr>
      <vt:lpstr>Regret Minimization: Basic Idea</vt:lpstr>
      <vt:lpstr>Regret Minimization: Basic Idea</vt:lpstr>
      <vt:lpstr>Speeding Game</vt:lpstr>
      <vt:lpstr>Speeding Game</vt:lpstr>
      <vt:lpstr>Speeding Game</vt:lpstr>
      <vt:lpstr>Prior Work: Regret Minimization</vt:lpstr>
      <vt:lpstr>Philosophical Argument</vt:lpstr>
      <vt:lpstr>Speeding Game</vt:lpstr>
      <vt:lpstr>Speeding Game: Stackelberg Model</vt:lpstr>
      <vt:lpstr>Prior Work: Stackelberg Games and Security</vt:lpstr>
      <vt:lpstr>Philosophical Argument</vt:lpstr>
      <vt:lpstr>Unmodeled Game Elements</vt:lpstr>
      <vt:lpstr>Outline</vt:lpstr>
      <vt:lpstr>Stochastic Games</vt:lpstr>
      <vt:lpstr>Bounded Memory Games</vt:lpstr>
      <vt:lpstr>Bounded Memory Games</vt:lpstr>
      <vt:lpstr>Bounded Memory Games - Experts</vt:lpstr>
      <vt:lpstr>Outline</vt:lpstr>
      <vt:lpstr>k-Adaptive Strategy</vt:lpstr>
      <vt:lpstr>k-Adaptive Strategy</vt:lpstr>
      <vt:lpstr>k-Adaptive Regret</vt:lpstr>
      <vt:lpstr>k-Adaptive Regret Minimization</vt:lpstr>
      <vt:lpstr>Outline</vt:lpstr>
      <vt:lpstr>k-Adaptive Regret Minimization</vt:lpstr>
      <vt:lpstr>Inefficient Regret Minimization Algorithm</vt:lpstr>
      <vt:lpstr>Inefficient Regret Minimization Algorithm</vt:lpstr>
      <vt:lpstr>Inefficient Regret Minimization Algorithm</vt:lpstr>
      <vt:lpstr>Inefficient Regret Minimization Algorithm</vt:lpstr>
      <vt:lpstr>Inefficient Regret Minimization Algorithm</vt:lpstr>
      <vt:lpstr>Summary of Technical Results</vt:lpstr>
      <vt:lpstr>Summary of Technical Results</vt:lpstr>
      <vt:lpstr>Summary of Technical Results</vt:lpstr>
      <vt:lpstr>Implicit Weights: Outcome Tree</vt:lpstr>
      <vt:lpstr>Implicit Weights: Outcome Tree</vt:lpstr>
      <vt:lpstr>Open Questions</vt:lpstr>
      <vt:lpstr>Thanks for Listening!</vt:lpstr>
      <vt:lpstr>Theorem 3</vt:lpstr>
      <vt:lpstr>Theorem 3: Setup</vt:lpstr>
      <vt:lpstr>Theorem 3: Overview</vt:lpstr>
      <vt:lpstr>Theorem 3: State Transitions</vt:lpstr>
      <vt:lpstr>Theorem 3: Rewards</vt:lpstr>
      <vt:lpstr>Theorem 3: Oblivious Adversary</vt:lpstr>
      <vt:lpstr>Analysis</vt:lpstr>
      <vt:lpstr>Theorem 3: Analysis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Regret Minimization in Bounded Memory Games</dc:title>
  <dc:creator>jblocki</dc:creator>
  <cp:lastModifiedBy>jblocki</cp:lastModifiedBy>
  <cp:revision>585</cp:revision>
  <cp:lastPrinted>2013-10-30T16:14:32Z</cp:lastPrinted>
  <dcterms:created xsi:type="dcterms:W3CDTF">2010-10-13T23:44:04Z</dcterms:created>
  <dcterms:modified xsi:type="dcterms:W3CDTF">2013-11-09T19:37:55Z</dcterms:modified>
</cp:coreProperties>
</file>